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85" r:id="rId5"/>
    <p:sldId id="286" r:id="rId6"/>
    <p:sldId id="287" r:id="rId7"/>
    <p:sldId id="288" r:id="rId8"/>
    <p:sldId id="289" r:id="rId9"/>
    <p:sldId id="290" r:id="rId10"/>
    <p:sldId id="291" r:id="rId11"/>
    <p:sldId id="295" r:id="rId12"/>
    <p:sldId id="292" r:id="rId13"/>
    <p:sldId id="293" r:id="rId14"/>
    <p:sldId id="294" r:id="rId15"/>
    <p:sldId id="259" r:id="rId16"/>
    <p:sldId id="319" r:id="rId17"/>
    <p:sldId id="269" r:id="rId18"/>
    <p:sldId id="270" r:id="rId19"/>
    <p:sldId id="271" r:id="rId20"/>
    <p:sldId id="296" r:id="rId21"/>
    <p:sldId id="297" r:id="rId22"/>
    <p:sldId id="298" r:id="rId23"/>
    <p:sldId id="300" r:id="rId24"/>
    <p:sldId id="272" r:id="rId25"/>
    <p:sldId id="273" r:id="rId26"/>
    <p:sldId id="301" r:id="rId27"/>
    <p:sldId id="302" r:id="rId28"/>
    <p:sldId id="303" r:id="rId29"/>
    <p:sldId id="320" r:id="rId30"/>
    <p:sldId id="304" r:id="rId31"/>
    <p:sldId id="305" r:id="rId32"/>
    <p:sldId id="274" r:id="rId33"/>
    <p:sldId id="275" r:id="rId34"/>
    <p:sldId id="306" r:id="rId35"/>
    <p:sldId id="308" r:id="rId36"/>
    <p:sldId id="309" r:id="rId37"/>
    <p:sldId id="321" r:id="rId38"/>
    <p:sldId id="310" r:id="rId39"/>
    <p:sldId id="322" r:id="rId40"/>
    <p:sldId id="311" r:id="rId41"/>
    <p:sldId id="312" r:id="rId42"/>
    <p:sldId id="323" r:id="rId43"/>
    <p:sldId id="313" r:id="rId44"/>
    <p:sldId id="315" r:id="rId45"/>
    <p:sldId id="317" r:id="rId46"/>
    <p:sldId id="316" r:id="rId47"/>
    <p:sldId id="318" r:id="rId48"/>
    <p:sldId id="276" r:id="rId49"/>
    <p:sldId id="277" r:id="rId50"/>
    <p:sldId id="278" r:id="rId51"/>
    <p:sldId id="279" r:id="rId52"/>
    <p:sldId id="282" r:id="rId53"/>
    <p:sldId id="260" r:id="rId54"/>
    <p:sldId id="280" r:id="rId55"/>
    <p:sldId id="281" r:id="rId56"/>
    <p:sldId id="264" r:id="rId57"/>
    <p:sldId id="283" r:id="rId58"/>
    <p:sldId id="263" r:id="rId59"/>
    <p:sldId id="324" r:id="rId60"/>
    <p:sldId id="284" r:id="rId61"/>
    <p:sldId id="267" r:id="rId62"/>
    <p:sldId id="268" r:id="rId63"/>
  </p:sldIdLst>
  <p:sldSz cx="18288000" cy="10287000"/>
  <p:notesSz cx="6858000" cy="9144000"/>
  <p:embeddedFontLst>
    <p:embeddedFont>
      <p:font typeface="Calibri" panose="020F0502020204030204" pitchFamily="34" charset="0"/>
      <p:regular r:id="rId64"/>
      <p:bold r:id="rId65"/>
      <p:italic r:id="rId66"/>
      <p:boldItalic r:id="rId67"/>
    </p:embeddedFont>
    <p:embeddedFont>
      <p:font typeface="Cambria Math" panose="02040503050406030204" pitchFamily="18" charset="0"/>
      <p:regular r:id="rId68"/>
    </p:embeddedFont>
    <p:embeddedFont>
      <p:font typeface="Clear Sans Regular" panose="020B0604020202020204" charset="0"/>
      <p:regular r:id="rId69"/>
    </p:embeddedFont>
    <p:embeddedFont>
      <p:font typeface="Clear Sans Regular Bold" panose="020B0604020202020204" charset="0"/>
      <p:regular r:id="rId7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12" autoAdjust="0"/>
    <p:restoredTop sz="94622" autoAdjust="0"/>
  </p:normalViewPr>
  <p:slideViewPr>
    <p:cSldViewPr>
      <p:cViewPr varScale="1">
        <p:scale>
          <a:sx n="46" d="100"/>
          <a:sy n="46" d="100"/>
        </p:scale>
        <p:origin x="702"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3.fntdata"/><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1.fntdata"/><Relationship Id="rId69"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2.fntdata"/><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svg>
</file>

<file path=ppt/media/image18.jpeg>
</file>

<file path=ppt/media/image19.jpeg>
</file>

<file path=ppt/media/image2.jpe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jpeg>
</file>

<file path=ppt/media/image3.png>
</file>

<file path=ppt/media/image30.png>
</file>

<file path=ppt/media/image30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7.png>
</file>

<file path=ppt/media/image48.png>
</file>

<file path=ppt/media/image49.jpeg>
</file>

<file path=ppt/media/image5.jpeg>
</file>

<file path=ppt/media/image50.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00.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4.xml"/><Relationship Id="rId4" Type="http://schemas.openxmlformats.org/officeDocument/2006/relationships/image" Target="../media/image44.png"/></Relationships>
</file>

<file path=ppt/slides/_rels/slide4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hyperlink" Target="https://github.com/louisfb01/Best_AI_paper_2020" TargetMode="Externa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image" Target="../media/image4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51241" b="12088"/>
          <a:stretch>
            <a:fillRect/>
          </a:stretch>
        </p:blipFill>
        <p:spPr>
          <a:xfrm>
            <a:off x="2305350" y="7752205"/>
            <a:ext cx="15982650" cy="2534795"/>
          </a:xfrm>
          <a:prstGeom prst="rect">
            <a:avLst/>
          </a:prstGeom>
        </p:spPr>
      </p:pic>
      <p:grpSp>
        <p:nvGrpSpPr>
          <p:cNvPr id="4" name="Group 4"/>
          <p:cNvGrpSpPr/>
          <p:nvPr/>
        </p:nvGrpSpPr>
        <p:grpSpPr>
          <a:xfrm>
            <a:off x="16077218" y="7304337"/>
            <a:ext cx="1182082" cy="1182082"/>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nvGrpSpPr>
          <p:cNvPr id="7" name="Group 7"/>
          <p:cNvGrpSpPr/>
          <p:nvPr/>
        </p:nvGrpSpPr>
        <p:grpSpPr>
          <a:xfrm>
            <a:off x="2462113" y="1977881"/>
            <a:ext cx="16400504" cy="5549188"/>
            <a:chOff x="41193" y="4976071"/>
            <a:chExt cx="18127674" cy="7398915"/>
          </a:xfrm>
        </p:grpSpPr>
        <p:sp>
          <p:nvSpPr>
            <p:cNvPr id="8" name="TextBox 8"/>
            <p:cNvSpPr txBox="1"/>
            <p:nvPr/>
          </p:nvSpPr>
          <p:spPr>
            <a:xfrm>
              <a:off x="41193" y="4976071"/>
              <a:ext cx="18127674" cy="6155529"/>
            </a:xfrm>
            <a:prstGeom prst="rect">
              <a:avLst/>
            </a:prstGeom>
          </p:spPr>
          <p:txBody>
            <a:bodyPr lIns="0" tIns="0" rIns="0" bIns="0" rtlCol="0" anchor="t">
              <a:spAutoFit/>
            </a:bodyPr>
            <a:lstStyle/>
            <a:p>
              <a:pPr>
                <a:lnSpc>
                  <a:spcPts val="12000"/>
                </a:lnSpc>
              </a:pPr>
              <a:r>
                <a:rPr lang="es-CO" sz="12000" spc="-359" dirty="0" err="1">
                  <a:solidFill>
                    <a:srgbClr val="3D4248"/>
                  </a:solidFill>
                  <a:latin typeface="Clear Sans Regular Bold"/>
                </a:rPr>
                <a:t>Hands-On</a:t>
              </a:r>
              <a:r>
                <a:rPr lang="es-CO" sz="12000" spc="-359" dirty="0">
                  <a:solidFill>
                    <a:srgbClr val="3D4248"/>
                  </a:solidFill>
                  <a:latin typeface="Clear Sans Regular Bold"/>
                </a:rPr>
                <a:t> </a:t>
              </a:r>
              <a:r>
                <a:rPr lang="es-CO" sz="12000" spc="-359" dirty="0" err="1">
                  <a:solidFill>
                    <a:srgbClr val="3D4248"/>
                  </a:solidFill>
                  <a:latin typeface="Clear Sans Regular Bold"/>
                </a:rPr>
                <a:t>Recommendation</a:t>
              </a:r>
              <a:r>
                <a:rPr lang="es-CO" sz="12000" spc="-359" dirty="0">
                  <a:solidFill>
                    <a:srgbClr val="3D4248"/>
                  </a:solidFill>
                  <a:latin typeface="Clear Sans Regular Bold"/>
                </a:rPr>
                <a:t> </a:t>
              </a:r>
              <a:r>
                <a:rPr lang="es-CO" sz="12000" spc="-359" dirty="0" err="1">
                  <a:solidFill>
                    <a:srgbClr val="3D4248"/>
                  </a:solidFill>
                  <a:latin typeface="Clear Sans Regular Bold"/>
                </a:rPr>
                <a:t>Systems</a:t>
              </a:r>
              <a:endParaRPr lang="en-US" sz="12000" spc="-359" dirty="0">
                <a:solidFill>
                  <a:srgbClr val="3D4248"/>
                </a:solidFill>
                <a:latin typeface="Clear Sans Regular Bold"/>
              </a:endParaRPr>
            </a:p>
          </p:txBody>
        </p:sp>
        <p:sp>
          <p:nvSpPr>
            <p:cNvPr id="9" name="TextBox 9"/>
            <p:cNvSpPr txBox="1"/>
            <p:nvPr/>
          </p:nvSpPr>
          <p:spPr>
            <a:xfrm>
              <a:off x="41193" y="11450426"/>
              <a:ext cx="11413702" cy="924560"/>
            </a:xfrm>
            <a:prstGeom prst="rect">
              <a:avLst/>
            </a:prstGeom>
          </p:spPr>
          <p:txBody>
            <a:bodyPr lIns="0" tIns="0" rIns="0" bIns="0" rtlCol="0" anchor="t">
              <a:spAutoFit/>
            </a:bodyPr>
            <a:lstStyle/>
            <a:p>
              <a:pPr>
                <a:lnSpc>
                  <a:spcPts val="5880"/>
                </a:lnSpc>
                <a:spcBef>
                  <a:spcPct val="0"/>
                </a:spcBef>
              </a:pPr>
              <a:r>
                <a:rPr lang="en-US" sz="4200" spc="-84" dirty="0">
                  <a:solidFill>
                    <a:srgbClr val="3D4248"/>
                  </a:solidFill>
                  <a:latin typeface="Clear Sans Regular"/>
                </a:rPr>
                <a:t>January 2021</a:t>
              </a:r>
            </a:p>
          </p:txBody>
        </p:sp>
      </p:grpSp>
      <p:sp>
        <p:nvSpPr>
          <p:cNvPr id="10" name="TextBox 10"/>
          <p:cNvSpPr txBox="1"/>
          <p:nvPr/>
        </p:nvSpPr>
        <p:spPr>
          <a:xfrm>
            <a:off x="1028700" y="1035368"/>
            <a:ext cx="6603764" cy="320601"/>
          </a:xfrm>
          <a:prstGeom prst="rect">
            <a:avLst/>
          </a:prstGeom>
        </p:spPr>
        <p:txBody>
          <a:bodyPr lIns="0" tIns="0" rIns="0" bIns="0" rtlCol="0" anchor="t">
            <a:spAutoFit/>
          </a:bodyPr>
          <a:lstStyle/>
          <a:p>
            <a:pPr marL="0" lvl="0" indent="0">
              <a:lnSpc>
                <a:spcPts val="2520"/>
              </a:lnSpc>
              <a:spcBef>
                <a:spcPct val="0"/>
              </a:spcBef>
            </a:pPr>
            <a:r>
              <a:rPr lang="en-US" sz="2400" u="none" spc="179" dirty="0">
                <a:solidFill>
                  <a:srgbClr val="6F8090"/>
                </a:solidFill>
                <a:latin typeface="Clear Sans Regular"/>
              </a:rPr>
              <a:t>Juan David Serna Valderrama</a:t>
            </a:r>
          </a:p>
        </p:txBody>
      </p:sp>
      <p:grpSp>
        <p:nvGrpSpPr>
          <p:cNvPr id="12" name="Group 12"/>
          <p:cNvGrpSpPr/>
          <p:nvPr/>
        </p:nvGrpSpPr>
        <p:grpSpPr>
          <a:xfrm>
            <a:off x="16901160" y="1028700"/>
            <a:ext cx="358140" cy="358140"/>
            <a:chOff x="0" y="0"/>
            <a:chExt cx="477520" cy="477520"/>
          </a:xfrm>
        </p:grpSpPr>
        <p:grpSp>
          <p:nvGrpSpPr>
            <p:cNvPr id="13" name="Group 13"/>
            <p:cNvGrpSpPr/>
            <p:nvPr/>
          </p:nvGrpSpPr>
          <p:grpSpPr>
            <a:xfrm>
              <a:off x="0" y="0"/>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15" name="Group 15"/>
            <p:cNvGrpSpPr/>
            <p:nvPr/>
          </p:nvGrpSpPr>
          <p:grpSpPr>
            <a:xfrm>
              <a:off x="0" y="199964"/>
              <a:ext cx="477520" cy="77593"/>
              <a:chOff x="0" y="0"/>
              <a:chExt cx="1913890" cy="310990"/>
            </a:xfrm>
          </p:grpSpPr>
          <p:sp>
            <p:nvSpPr>
              <p:cNvPr id="16" name="Freeform 1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17" name="Group 17"/>
            <p:cNvGrpSpPr/>
            <p:nvPr/>
          </p:nvGrpSpPr>
          <p:grpSpPr>
            <a:xfrm>
              <a:off x="0" y="399927"/>
              <a:ext cx="477520" cy="77593"/>
              <a:chOff x="0" y="0"/>
              <a:chExt cx="1913890" cy="310990"/>
            </a:xfrm>
          </p:grpSpPr>
          <p:sp>
            <p:nvSpPr>
              <p:cNvPr id="18" name="Freeform 1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User-based filtering</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904087"/>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The main idea behind user-based filtering is that if we are able to find users that have bought and liked similar items in the past, they are more likely to buy similar items in the future too. Therefore, these models recommend items to a user that similar users have also liked.</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1257762" y="5460877"/>
            <a:ext cx="6553200"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416261"/>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Imagine that Alice and Bob mostly like and dislike the same video games.</a:t>
              </a:r>
            </a:p>
            <a:p>
              <a:pPr>
                <a:lnSpc>
                  <a:spcPts val="2880"/>
                </a:lnSpc>
              </a:pPr>
              <a:r>
                <a:rPr lang="en-US" sz="2800" spc="36" dirty="0">
                  <a:solidFill>
                    <a:srgbClr val="3D4248"/>
                  </a:solidFill>
                  <a:latin typeface="Clear Sans Regular"/>
                </a:rPr>
                <a:t>Now, imagine that a new video game has been launched on the market. Let's</a:t>
              </a:r>
            </a:p>
            <a:p>
              <a:pPr>
                <a:lnSpc>
                  <a:spcPts val="2880"/>
                </a:lnSpc>
              </a:pPr>
              <a:r>
                <a:rPr lang="en-US" sz="2800" spc="36" dirty="0">
                  <a:solidFill>
                    <a:srgbClr val="3D4248"/>
                  </a:solidFill>
                  <a:latin typeface="Clear Sans Regular"/>
                </a:rPr>
                <a:t>say Alice bought the game and loved it. </a:t>
              </a:r>
            </a:p>
          </p:txBody>
        </p:sp>
      </p:grpSp>
      <p:pic>
        <p:nvPicPr>
          <p:cNvPr id="13" name="Imagen 12">
            <a:extLst>
              <a:ext uri="{FF2B5EF4-FFF2-40B4-BE49-F238E27FC236}">
                <a16:creationId xmlns:a16="http://schemas.microsoft.com/office/drawing/2014/main" id="{F35F25CE-3FF7-4230-99AD-09BC14EC0451}"/>
              </a:ext>
            </a:extLst>
          </p:cNvPr>
          <p:cNvPicPr>
            <a:picLocks noChangeAspect="1"/>
          </p:cNvPicPr>
          <p:nvPr/>
        </p:nvPicPr>
        <p:blipFill>
          <a:blip r:embed="rId2"/>
          <a:stretch>
            <a:fillRect/>
          </a:stretch>
        </p:blipFill>
        <p:spPr>
          <a:xfrm>
            <a:off x="477038" y="4477997"/>
            <a:ext cx="10091194" cy="4090864"/>
          </a:xfrm>
          <a:prstGeom prst="rect">
            <a:avLst/>
          </a:prstGeom>
        </p:spPr>
      </p:pic>
    </p:spTree>
    <p:extLst>
      <p:ext uri="{BB962C8B-B14F-4D97-AF65-F5344CB8AC3E}">
        <p14:creationId xmlns:p14="http://schemas.microsoft.com/office/powerpoint/2010/main" val="3685736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Item-based filtering</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904087"/>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If a group of people have rated two items similarly, then the two items must be similar. Therefore, if a person likes one particular item, they're likely to be interested in the other item too. This is the principle on which item-based filtering works.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846984" y="5254661"/>
            <a:ext cx="6553200"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333009"/>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Again, Amazon makes good use of this model by recommending products to you based on your browsing and purchase history.</a:t>
              </a:r>
            </a:p>
          </p:txBody>
        </p:sp>
      </p:grpSp>
      <p:pic>
        <p:nvPicPr>
          <p:cNvPr id="10" name="Imagen 9">
            <a:extLst>
              <a:ext uri="{FF2B5EF4-FFF2-40B4-BE49-F238E27FC236}">
                <a16:creationId xmlns:a16="http://schemas.microsoft.com/office/drawing/2014/main" id="{9ED0535F-1A5B-4AB4-8D9A-56611051C1AC}"/>
              </a:ext>
            </a:extLst>
          </p:cNvPr>
          <p:cNvPicPr>
            <a:picLocks noChangeAspect="1"/>
          </p:cNvPicPr>
          <p:nvPr/>
        </p:nvPicPr>
        <p:blipFill>
          <a:blip r:embed="rId2"/>
          <a:stretch>
            <a:fillRect/>
          </a:stretch>
        </p:blipFill>
        <p:spPr>
          <a:xfrm>
            <a:off x="887816" y="4461169"/>
            <a:ext cx="9330079" cy="4389183"/>
          </a:xfrm>
          <a:prstGeom prst="rect">
            <a:avLst/>
          </a:prstGeom>
        </p:spPr>
      </p:pic>
    </p:spTree>
    <p:extLst>
      <p:ext uri="{BB962C8B-B14F-4D97-AF65-F5344CB8AC3E}">
        <p14:creationId xmlns:p14="http://schemas.microsoft.com/office/powerpoint/2010/main" val="3009838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Content-based systems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904087"/>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177250"/>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Unlike collaborative filters, content-based systems do not require data</a:t>
              </a:r>
            </a:p>
            <a:p>
              <a:pPr>
                <a:lnSpc>
                  <a:spcPts val="2880"/>
                </a:lnSpc>
              </a:pPr>
              <a:r>
                <a:rPr lang="en-US" sz="2800" spc="36" dirty="0">
                  <a:solidFill>
                    <a:srgbClr val="3D4248"/>
                  </a:solidFill>
                  <a:latin typeface="Clear Sans Regular"/>
                </a:rPr>
                <a:t>relating to past activity. Instead, they provide recommendations based on a user profile and metadata it has on particular items.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846984" y="5254661"/>
            <a:ext cx="6553200" cy="2231380"/>
            <a:chOff x="-1857303" y="-191566"/>
            <a:chExt cx="10021877" cy="499513"/>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499513"/>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What Netflix does instead is ask you</a:t>
              </a:r>
            </a:p>
            <a:p>
              <a:pPr>
                <a:lnSpc>
                  <a:spcPts val="2880"/>
                </a:lnSpc>
              </a:pPr>
              <a:r>
                <a:rPr lang="en-US" sz="2800" spc="36" dirty="0">
                  <a:solidFill>
                    <a:srgbClr val="3D4248"/>
                  </a:solidFill>
                  <a:latin typeface="Clear Sans Regular"/>
                </a:rPr>
                <a:t>to rate a few movies that you have watched before. Based on this</a:t>
              </a:r>
            </a:p>
            <a:p>
              <a:pPr>
                <a:lnSpc>
                  <a:spcPts val="2880"/>
                </a:lnSpc>
              </a:pPr>
              <a:r>
                <a:rPr lang="en-US" sz="2800" spc="36" dirty="0">
                  <a:solidFill>
                    <a:srgbClr val="3D4248"/>
                  </a:solidFill>
                  <a:latin typeface="Clear Sans Regular"/>
                </a:rPr>
                <a:t>information and the metadata it already has on movies, it creates a watchlist for you.</a:t>
              </a:r>
            </a:p>
          </p:txBody>
        </p:sp>
      </p:grpSp>
      <p:pic>
        <p:nvPicPr>
          <p:cNvPr id="11" name="Imagen 10">
            <a:extLst>
              <a:ext uri="{FF2B5EF4-FFF2-40B4-BE49-F238E27FC236}">
                <a16:creationId xmlns:a16="http://schemas.microsoft.com/office/drawing/2014/main" id="{9BCB50E0-EEA5-488B-BBC2-99DA0095756B}"/>
              </a:ext>
            </a:extLst>
          </p:cNvPr>
          <p:cNvPicPr>
            <a:picLocks noChangeAspect="1"/>
          </p:cNvPicPr>
          <p:nvPr/>
        </p:nvPicPr>
        <p:blipFill>
          <a:blip r:embed="rId2"/>
          <a:stretch>
            <a:fillRect/>
          </a:stretch>
        </p:blipFill>
        <p:spPr>
          <a:xfrm>
            <a:off x="1832452" y="3675447"/>
            <a:ext cx="7778208" cy="5922435"/>
          </a:xfrm>
          <a:prstGeom prst="rect">
            <a:avLst/>
          </a:prstGeom>
        </p:spPr>
      </p:pic>
    </p:spTree>
    <p:extLst>
      <p:ext uri="{BB962C8B-B14F-4D97-AF65-F5344CB8AC3E}">
        <p14:creationId xmlns:p14="http://schemas.microsoft.com/office/powerpoint/2010/main" val="1593261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Knowledge-based recommenders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785196"/>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Knowledge-based recommenders are used for items that are very rarely</a:t>
              </a:r>
            </a:p>
            <a:p>
              <a:pPr>
                <a:lnSpc>
                  <a:spcPts val="2880"/>
                </a:lnSpc>
              </a:pPr>
              <a:r>
                <a:rPr lang="en-US" sz="2800" spc="36" dirty="0">
                  <a:solidFill>
                    <a:srgbClr val="3D4248"/>
                  </a:solidFill>
                  <a:latin typeface="Clear Sans Regular"/>
                </a:rPr>
                <a:t>bought. It is simply impossible to recommend such items based on past</a:t>
              </a:r>
            </a:p>
            <a:p>
              <a:pPr>
                <a:lnSpc>
                  <a:spcPts val="2880"/>
                </a:lnSpc>
              </a:pPr>
              <a:r>
                <a:rPr lang="en-US" sz="2800" spc="36" dirty="0">
                  <a:solidFill>
                    <a:srgbClr val="3D4248"/>
                  </a:solidFill>
                  <a:latin typeface="Clear Sans Regular"/>
                </a:rPr>
                <a:t>purchasing activity or by building a user profile. Take real estate, for</a:t>
              </a:r>
            </a:p>
            <a:p>
              <a:pPr>
                <a:lnSpc>
                  <a:spcPts val="2880"/>
                </a:lnSpc>
              </a:pPr>
              <a:r>
                <a:rPr lang="en-US" sz="2800" spc="36" dirty="0">
                  <a:solidFill>
                    <a:srgbClr val="3D4248"/>
                  </a:solidFill>
                  <a:latin typeface="Clear Sans Regular"/>
                </a:rPr>
                <a:t>instance. Real estate is usually a once-in-a-lifetime purchase for a family.</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846984" y="5254661"/>
            <a:ext cx="6553200"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416261"/>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Knowledge-based recommenders also suffer from the problem of low</a:t>
              </a:r>
            </a:p>
            <a:p>
              <a:pPr>
                <a:lnSpc>
                  <a:spcPts val="2880"/>
                </a:lnSpc>
              </a:pPr>
              <a:r>
                <a:rPr lang="en-US" sz="2800" spc="36" dirty="0">
                  <a:solidFill>
                    <a:srgbClr val="3D4248"/>
                  </a:solidFill>
                  <a:latin typeface="Clear Sans Regular"/>
                </a:rPr>
                <a:t>novelty, however. Users know full-well what to expect from the results and</a:t>
              </a:r>
            </a:p>
            <a:p>
              <a:pPr>
                <a:lnSpc>
                  <a:spcPts val="2880"/>
                </a:lnSpc>
              </a:pPr>
              <a:r>
                <a:rPr lang="en-US" sz="2800" spc="36" dirty="0">
                  <a:solidFill>
                    <a:srgbClr val="3D4248"/>
                  </a:solidFill>
                  <a:latin typeface="Clear Sans Regular"/>
                </a:rPr>
                <a:t>are seldom taken by surprise.</a:t>
              </a:r>
            </a:p>
          </p:txBody>
        </p:sp>
      </p:grpSp>
      <p:pic>
        <p:nvPicPr>
          <p:cNvPr id="10" name="Imagen 9">
            <a:extLst>
              <a:ext uri="{FF2B5EF4-FFF2-40B4-BE49-F238E27FC236}">
                <a16:creationId xmlns:a16="http://schemas.microsoft.com/office/drawing/2014/main" id="{1C4135B8-00F1-4F0A-A9C4-20BF69AD0818}"/>
              </a:ext>
            </a:extLst>
          </p:cNvPr>
          <p:cNvPicPr>
            <a:picLocks noChangeAspect="1"/>
          </p:cNvPicPr>
          <p:nvPr/>
        </p:nvPicPr>
        <p:blipFill>
          <a:blip r:embed="rId2"/>
          <a:stretch>
            <a:fillRect/>
          </a:stretch>
        </p:blipFill>
        <p:spPr>
          <a:xfrm>
            <a:off x="2957669" y="3996917"/>
            <a:ext cx="5338729" cy="5264061"/>
          </a:xfrm>
          <a:prstGeom prst="rect">
            <a:avLst/>
          </a:prstGeom>
        </p:spPr>
      </p:pic>
    </p:spTree>
    <p:extLst>
      <p:ext uri="{BB962C8B-B14F-4D97-AF65-F5344CB8AC3E}">
        <p14:creationId xmlns:p14="http://schemas.microsoft.com/office/powerpoint/2010/main" val="769343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Hybrid recommenders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785196"/>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As the name suggests, hybrid recommenders are robust systems that</a:t>
              </a:r>
            </a:p>
            <a:p>
              <a:pPr>
                <a:lnSpc>
                  <a:spcPts val="2880"/>
                </a:lnSpc>
              </a:pPr>
              <a:r>
                <a:rPr lang="en-US" sz="2800" spc="36" dirty="0">
                  <a:solidFill>
                    <a:srgbClr val="3D4248"/>
                  </a:solidFill>
                  <a:latin typeface="Clear Sans Regular"/>
                </a:rPr>
                <a:t>combine various types of recommender models, including the ones we've</a:t>
              </a:r>
            </a:p>
            <a:p>
              <a:pPr>
                <a:lnSpc>
                  <a:spcPts val="2880"/>
                </a:lnSpc>
              </a:pPr>
              <a:r>
                <a:rPr lang="en-US" sz="2800" spc="36" dirty="0">
                  <a:solidFill>
                    <a:srgbClr val="3D4248"/>
                  </a:solidFill>
                  <a:latin typeface="Clear Sans Regular"/>
                </a:rPr>
                <a:t>already explained. As we've seen in previous sections, each model has its</a:t>
              </a:r>
            </a:p>
            <a:p>
              <a:pPr>
                <a:lnSpc>
                  <a:spcPts val="2880"/>
                </a:lnSpc>
              </a:pPr>
              <a:r>
                <a:rPr lang="en-US" sz="2800" spc="36" dirty="0">
                  <a:solidFill>
                    <a:srgbClr val="3D4248"/>
                  </a:solidFill>
                  <a:latin typeface="Clear Sans Regular"/>
                </a:rPr>
                <a:t>own set of advantages and disadvantages.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797253" y="4111780"/>
            <a:ext cx="6553200" cy="4462760"/>
            <a:chOff x="-1857303" y="-191566"/>
            <a:chExt cx="10021877" cy="999026"/>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999026"/>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Let's consider the Netflix example again. When you sign in for the first</a:t>
              </a:r>
            </a:p>
            <a:p>
              <a:pPr>
                <a:lnSpc>
                  <a:spcPts val="2880"/>
                </a:lnSpc>
              </a:pPr>
              <a:r>
                <a:rPr lang="en-US" sz="2800" spc="36" dirty="0">
                  <a:solidFill>
                    <a:srgbClr val="3D4248"/>
                  </a:solidFill>
                  <a:latin typeface="Clear Sans Regular"/>
                </a:rPr>
                <a:t>time, Netflix overcomes the cold start problem of collaborative filters by</a:t>
              </a:r>
            </a:p>
            <a:p>
              <a:pPr>
                <a:lnSpc>
                  <a:spcPts val="2880"/>
                </a:lnSpc>
              </a:pPr>
              <a:r>
                <a:rPr lang="en-US" sz="2800" spc="36" dirty="0">
                  <a:solidFill>
                    <a:srgbClr val="3D4248"/>
                  </a:solidFill>
                  <a:latin typeface="Clear Sans Regular"/>
                </a:rPr>
                <a:t>using a content-based recommender, and, as you gradually start watching</a:t>
              </a:r>
            </a:p>
            <a:p>
              <a:pPr>
                <a:lnSpc>
                  <a:spcPts val="2880"/>
                </a:lnSpc>
              </a:pPr>
              <a:r>
                <a:rPr lang="en-US" sz="2800" spc="36" dirty="0">
                  <a:solidFill>
                    <a:srgbClr val="3D4248"/>
                  </a:solidFill>
                  <a:latin typeface="Clear Sans Regular"/>
                </a:rPr>
                <a:t>and rating movies, it brings its collaborative filtering mechanism into play.</a:t>
              </a:r>
            </a:p>
            <a:p>
              <a:pPr>
                <a:lnSpc>
                  <a:spcPts val="2880"/>
                </a:lnSpc>
              </a:pPr>
              <a:r>
                <a:rPr lang="en-US" sz="2800" spc="36" dirty="0">
                  <a:solidFill>
                    <a:srgbClr val="3D4248"/>
                  </a:solidFill>
                  <a:latin typeface="Clear Sans Regular"/>
                </a:rPr>
                <a:t>This is far more successful, so most practical recommender systems are</a:t>
              </a:r>
            </a:p>
            <a:p>
              <a:pPr>
                <a:lnSpc>
                  <a:spcPts val="2880"/>
                </a:lnSpc>
              </a:pPr>
              <a:r>
                <a:rPr lang="en-US" sz="2800" spc="36" dirty="0">
                  <a:solidFill>
                    <a:srgbClr val="3D4248"/>
                  </a:solidFill>
                  <a:latin typeface="Clear Sans Regular"/>
                </a:rPr>
                <a:t>hybrid in nature.</a:t>
              </a:r>
            </a:p>
          </p:txBody>
        </p:sp>
      </p:grpSp>
      <p:pic>
        <p:nvPicPr>
          <p:cNvPr id="4098" name="Picture 2" descr="Prototyping a Recommender System Step by Step Part 1: KNN Item-Based Collaborative  Filtering | by Kevin Liao | Towards Data Science">
            <a:extLst>
              <a:ext uri="{FF2B5EF4-FFF2-40B4-BE49-F238E27FC236}">
                <a16:creationId xmlns:a16="http://schemas.microsoft.com/office/drawing/2014/main" id="{608E6E8E-0997-4AAD-B3B7-09AE0B8615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6316" y="4110670"/>
            <a:ext cx="8527028" cy="4798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0574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971675" y="3317480"/>
            <a:ext cx="14344650" cy="5314075"/>
            <a:chOff x="0" y="-51903"/>
            <a:chExt cx="6161474" cy="6776503"/>
          </a:xfrm>
        </p:grpSpPr>
        <p:grpSp>
          <p:nvGrpSpPr>
            <p:cNvPr id="10" name="Group 10"/>
            <p:cNvGrpSpPr/>
            <p:nvPr/>
          </p:nvGrpSpPr>
          <p:grpSpPr>
            <a:xfrm>
              <a:off x="0" y="-51903"/>
              <a:ext cx="6161474" cy="6776503"/>
              <a:chOff x="0" y="-13168"/>
              <a:chExt cx="1563189" cy="1719224"/>
            </a:xfrm>
          </p:grpSpPr>
          <p:sp>
            <p:nvSpPr>
              <p:cNvPr id="11" name="Freeform 11"/>
              <p:cNvSpPr/>
              <p:nvPr/>
            </p:nvSpPr>
            <p:spPr>
              <a:xfrm>
                <a:off x="0" y="-13168"/>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pic>
          <p:nvPicPr>
            <p:cNvPr id="12" name="Picture 1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43703" y="541619"/>
              <a:ext cx="531239" cy="963593"/>
            </a:xfrm>
            <a:prstGeom prst="rect">
              <a:avLst/>
            </a:prstGeom>
          </p:spPr>
        </p:pic>
        <p:sp>
          <p:nvSpPr>
            <p:cNvPr id="14" name="TextBox 14"/>
            <p:cNvSpPr txBox="1"/>
            <p:nvPr/>
          </p:nvSpPr>
          <p:spPr>
            <a:xfrm>
              <a:off x="543703" y="2178106"/>
              <a:ext cx="5074068" cy="3793938"/>
            </a:xfrm>
            <a:prstGeom prst="rect">
              <a:avLst/>
            </a:prstGeom>
          </p:spPr>
          <p:txBody>
            <a:bodyPr lIns="0" tIns="0" rIns="0" bIns="0" rtlCol="0" anchor="t">
              <a:spAutoFit/>
            </a:bodyPr>
            <a:lstStyle/>
            <a:p>
              <a:pPr>
                <a:lnSpc>
                  <a:spcPts val="2880"/>
                </a:lnSpc>
              </a:pPr>
              <a:r>
                <a:rPr lang="en-US" sz="2800" spc="36" dirty="0">
                  <a:solidFill>
                    <a:srgbClr val="3D4248"/>
                  </a:solidFill>
                  <a:latin typeface="Clear Sans Regular"/>
                </a:rPr>
                <a:t>We gained an overview of the world of recommender systems. We saw two approaches to solving the recommendation problem; namely, prediction and ranking. Finally, we examined the various types of recommender systems and discussed their advantages and disadvantages.</a:t>
              </a:r>
            </a:p>
            <a:p>
              <a:pPr>
                <a:lnSpc>
                  <a:spcPts val="2880"/>
                </a:lnSpc>
              </a:pPr>
              <a:r>
                <a:rPr lang="en-US" sz="2800" spc="36" dirty="0">
                  <a:solidFill>
                    <a:srgbClr val="3D4248"/>
                  </a:solidFill>
                  <a:latin typeface="Clear Sans Regular"/>
                </a:rPr>
                <a:t>In the next chapter, we will learn to process data with pandas, the data analysis library of choice in Python. This, in turn, will aid us in building the various recommender systems we've introduced.</a:t>
              </a:r>
            </a:p>
          </p:txBody>
        </p:sp>
      </p:grpSp>
      <p:sp>
        <p:nvSpPr>
          <p:cNvPr id="27" name="TextBox 27"/>
          <p:cNvSpPr txBox="1"/>
          <p:nvPr/>
        </p:nvSpPr>
        <p:spPr>
          <a:xfrm>
            <a:off x="2732395" y="1655445"/>
            <a:ext cx="12823211" cy="1149350"/>
          </a:xfrm>
          <a:prstGeom prst="rect">
            <a:avLst/>
          </a:prstGeom>
        </p:spPr>
        <p:txBody>
          <a:bodyPr lIns="0" tIns="0" rIns="0" bIns="0" rtlCol="0" anchor="t">
            <a:spAutoFit/>
          </a:bodyPr>
          <a:lstStyle/>
          <a:p>
            <a:pPr algn="ctr">
              <a:lnSpc>
                <a:spcPts val="8800"/>
              </a:lnSpc>
            </a:pPr>
            <a:r>
              <a:rPr lang="en-US" sz="8000" spc="-240" dirty="0">
                <a:solidFill>
                  <a:srgbClr val="3D4248"/>
                </a:solidFill>
                <a:latin typeface="Clear Sans Regular"/>
              </a:rPr>
              <a:t>Summary</a:t>
            </a:r>
          </a:p>
        </p:txBody>
      </p:sp>
      <p:sp>
        <p:nvSpPr>
          <p:cNvPr id="28" name="TextBox 16">
            <a:extLst>
              <a:ext uri="{FF2B5EF4-FFF2-40B4-BE49-F238E27FC236}">
                <a16:creationId xmlns:a16="http://schemas.microsoft.com/office/drawing/2014/main" id="{DB9C6739-67CE-45A6-BE8D-1FC2832AB278}"/>
              </a:ext>
            </a:extLst>
          </p:cNvPr>
          <p:cNvSpPr txBox="1"/>
          <p:nvPr/>
        </p:nvSpPr>
        <p:spPr>
          <a:xfrm>
            <a:off x="10439400" y="9361176"/>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sp>
        <p:nvSpPr>
          <p:cNvPr id="9" name="TextBox 9"/>
          <p:cNvSpPr txBox="1"/>
          <p:nvPr/>
        </p:nvSpPr>
        <p:spPr>
          <a:xfrm>
            <a:off x="2514600" y="1309937"/>
            <a:ext cx="13258800" cy="1128514"/>
          </a:xfrm>
          <a:prstGeom prst="rect">
            <a:avLst/>
          </a:prstGeom>
        </p:spPr>
        <p:txBody>
          <a:bodyPr wrap="square" lIns="0" tIns="0" rIns="0" bIns="0" rtlCol="0" anchor="t">
            <a:spAutoFit/>
          </a:bodyPr>
          <a:lstStyle/>
          <a:p>
            <a:pPr algn="ctr">
              <a:lnSpc>
                <a:spcPts val="8800"/>
              </a:lnSpc>
            </a:pPr>
            <a:r>
              <a:rPr lang="en-US" sz="8000" spc="-240" dirty="0">
                <a:solidFill>
                  <a:srgbClr val="3D4248"/>
                </a:solidFill>
                <a:latin typeface="Clear Sans Regular"/>
              </a:rPr>
              <a:t>Steps for Machine Learning</a:t>
            </a:r>
          </a:p>
        </p:txBody>
      </p:sp>
      <p:grpSp>
        <p:nvGrpSpPr>
          <p:cNvPr id="10" name="Group 10"/>
          <p:cNvGrpSpPr/>
          <p:nvPr/>
        </p:nvGrpSpPr>
        <p:grpSpPr>
          <a:xfrm>
            <a:off x="4419600" y="4022192"/>
            <a:ext cx="341800" cy="341800"/>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14" name="TextBox 14"/>
          <p:cNvSpPr txBox="1"/>
          <p:nvPr/>
        </p:nvSpPr>
        <p:spPr>
          <a:xfrm>
            <a:off x="5410200" y="4323363"/>
            <a:ext cx="8798208" cy="2963375"/>
          </a:xfrm>
          <a:prstGeom prst="rect">
            <a:avLst/>
          </a:prstGeom>
        </p:spPr>
        <p:txBody>
          <a:bodyPr lIns="0" tIns="0" rIns="0" bIns="0" rtlCol="0" anchor="t">
            <a:spAutoFit/>
          </a:bodyPr>
          <a:lstStyle/>
          <a:p>
            <a:pPr algn="just">
              <a:lnSpc>
                <a:spcPts val="3919"/>
              </a:lnSpc>
              <a:spcBef>
                <a:spcPct val="0"/>
              </a:spcBef>
            </a:pPr>
            <a:r>
              <a:rPr lang="en-US" sz="2800" spc="36" dirty="0">
                <a:solidFill>
                  <a:srgbClr val="3D4248"/>
                </a:solidFill>
                <a:latin typeface="Clear Sans Regular"/>
              </a:rPr>
              <a:t>— Import the Data</a:t>
            </a:r>
          </a:p>
          <a:p>
            <a:pPr algn="just">
              <a:lnSpc>
                <a:spcPts val="3919"/>
              </a:lnSpc>
              <a:spcBef>
                <a:spcPct val="0"/>
              </a:spcBef>
            </a:pPr>
            <a:r>
              <a:rPr lang="en-US" sz="2800" spc="36" dirty="0">
                <a:solidFill>
                  <a:srgbClr val="3D4248"/>
                </a:solidFill>
                <a:latin typeface="Clear Sans Regular"/>
              </a:rPr>
              <a:t>— Clean the Data</a:t>
            </a:r>
          </a:p>
          <a:p>
            <a:pPr algn="just">
              <a:lnSpc>
                <a:spcPts val="3919"/>
              </a:lnSpc>
              <a:spcBef>
                <a:spcPct val="0"/>
              </a:spcBef>
            </a:pPr>
            <a:r>
              <a:rPr lang="en-US" sz="2800" spc="36" dirty="0">
                <a:solidFill>
                  <a:srgbClr val="3D4248"/>
                </a:solidFill>
                <a:latin typeface="Clear Sans Regular"/>
              </a:rPr>
              <a:t>— Split the Data into Training/Test Sets</a:t>
            </a:r>
          </a:p>
          <a:p>
            <a:pPr algn="just">
              <a:lnSpc>
                <a:spcPts val="3919"/>
              </a:lnSpc>
              <a:spcBef>
                <a:spcPct val="0"/>
              </a:spcBef>
            </a:pPr>
            <a:r>
              <a:rPr lang="en-US" sz="2800" spc="36" dirty="0">
                <a:solidFill>
                  <a:srgbClr val="3D4248"/>
                </a:solidFill>
                <a:latin typeface="Clear Sans Regular"/>
              </a:rPr>
              <a:t>— Create a model</a:t>
            </a:r>
          </a:p>
          <a:p>
            <a:pPr algn="just">
              <a:lnSpc>
                <a:spcPts val="3919"/>
              </a:lnSpc>
              <a:spcBef>
                <a:spcPct val="0"/>
              </a:spcBef>
            </a:pPr>
            <a:r>
              <a:rPr lang="en-US" sz="2800" spc="36" dirty="0">
                <a:solidFill>
                  <a:srgbClr val="3D4248"/>
                </a:solidFill>
                <a:latin typeface="Clear Sans Regular"/>
              </a:rPr>
              <a:t>— Make predictions</a:t>
            </a:r>
          </a:p>
          <a:p>
            <a:pPr algn="just">
              <a:lnSpc>
                <a:spcPts val="3919"/>
              </a:lnSpc>
              <a:spcBef>
                <a:spcPct val="0"/>
              </a:spcBef>
            </a:pPr>
            <a:r>
              <a:rPr lang="en-US" sz="2800" spc="36" dirty="0">
                <a:solidFill>
                  <a:srgbClr val="3D4248"/>
                </a:solidFill>
                <a:latin typeface="Clear Sans Regular"/>
              </a:rPr>
              <a:t>— Evaluate and improve</a:t>
            </a:r>
          </a:p>
        </p:txBody>
      </p:sp>
      <p:sp>
        <p:nvSpPr>
          <p:cNvPr id="16" name="TextBox 16"/>
          <p:cNvSpPr txBox="1"/>
          <p:nvPr/>
        </p:nvSpPr>
        <p:spPr>
          <a:xfrm>
            <a:off x="10515600" y="8907010"/>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3806637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pic>
        <p:nvPicPr>
          <p:cNvPr id="19" name="Picture 15">
            <a:extLst>
              <a:ext uri="{FF2B5EF4-FFF2-40B4-BE49-F238E27FC236}">
                <a16:creationId xmlns:a16="http://schemas.microsoft.com/office/drawing/2014/main" id="{FE8D4B48-19E0-461B-AD42-256924B10AE5}"/>
              </a:ext>
            </a:extLst>
          </p:cNvPr>
          <p:cNvPicPr>
            <a:picLocks noChangeAspect="1"/>
          </p:cNvPicPr>
          <p:nvPr/>
        </p:nvPicPr>
        <p:blipFill>
          <a:blip r:embed="rId2"/>
          <a:srcRect/>
          <a:stretch>
            <a:fillRect/>
          </a:stretch>
        </p:blipFill>
        <p:spPr>
          <a:xfrm>
            <a:off x="2658111" y="1845507"/>
            <a:ext cx="4710632" cy="6595985"/>
          </a:xfrm>
          <a:prstGeom prst="rect">
            <a:avLst/>
          </a:prstGeom>
        </p:spPr>
      </p:pic>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8221765" y="776932"/>
            <a:ext cx="8285951" cy="5636661"/>
            <a:chOff x="-385899" y="-2125346"/>
            <a:chExt cx="11047935" cy="6577754"/>
          </a:xfrm>
        </p:grpSpPr>
        <p:sp>
          <p:nvSpPr>
            <p:cNvPr id="10" name="TextBox 10"/>
            <p:cNvSpPr txBox="1"/>
            <p:nvPr/>
          </p:nvSpPr>
          <p:spPr>
            <a:xfrm>
              <a:off x="-385899" y="-2125346"/>
              <a:ext cx="11047935" cy="3950790"/>
            </a:xfrm>
            <a:prstGeom prst="rect">
              <a:avLst/>
            </a:prstGeom>
          </p:spPr>
          <p:txBody>
            <a:bodyPr wrap="square" lIns="0" tIns="0" rIns="0" bIns="0" rtlCol="0" anchor="t">
              <a:spAutoFit/>
            </a:bodyPr>
            <a:lstStyle/>
            <a:p>
              <a:pPr>
                <a:lnSpc>
                  <a:spcPts val="8800"/>
                </a:lnSpc>
              </a:pPr>
              <a:r>
                <a:rPr lang="en-US" sz="8000" spc="-240" dirty="0">
                  <a:solidFill>
                    <a:srgbClr val="3D4248"/>
                  </a:solidFill>
                  <a:latin typeface="Clear Sans Regular"/>
                </a:rPr>
                <a:t>Manipulating Data with the Pandas Library</a:t>
              </a:r>
            </a:p>
          </p:txBody>
        </p:sp>
        <p:sp>
          <p:nvSpPr>
            <p:cNvPr id="12" name="TextBox 12"/>
            <p:cNvSpPr txBox="1"/>
            <p:nvPr/>
          </p:nvSpPr>
          <p:spPr>
            <a:xfrm>
              <a:off x="-192951" y="3576125"/>
              <a:ext cx="10662036" cy="876283"/>
            </a:xfrm>
            <a:prstGeom prst="rect">
              <a:avLst/>
            </a:prstGeom>
          </p:spPr>
          <p:txBody>
            <a:bodyPr lIns="0" tIns="0" rIns="0" bIns="0" rtlCol="0" anchor="t">
              <a:spAutoFit/>
            </a:bodyPr>
            <a:lstStyle/>
            <a:p>
              <a:pPr marL="0" lvl="0" indent="0" algn="l">
                <a:lnSpc>
                  <a:spcPts val="2880"/>
                </a:lnSpc>
                <a:spcBef>
                  <a:spcPct val="0"/>
                </a:spcBef>
              </a:pPr>
              <a:r>
                <a:rPr lang="en-US" sz="2800" spc="36" dirty="0">
                  <a:solidFill>
                    <a:srgbClr val="3D4248"/>
                  </a:solidFill>
                  <a:latin typeface="Clear Sans Regular"/>
                </a:rPr>
                <a:t>Illustrates various data wrangling techniques using the Pandas library.</a:t>
              </a:r>
            </a:p>
          </p:txBody>
        </p:sp>
      </p:grpSp>
      <p:pic>
        <p:nvPicPr>
          <p:cNvPr id="1030" name="Picture 6" descr="Team unity friends meeting partnership concept | Foto Gratis">
            <a:extLst>
              <a:ext uri="{FF2B5EF4-FFF2-40B4-BE49-F238E27FC236}">
                <a16:creationId xmlns:a16="http://schemas.microsoft.com/office/drawing/2014/main" id="{3FA76AF6-984D-40B8-8619-33D39223AC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373" r="17186"/>
          <a:stretch/>
        </p:blipFill>
        <p:spPr bwMode="auto">
          <a:xfrm>
            <a:off x="2658111" y="1845506"/>
            <a:ext cx="4710632" cy="659598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oup 16"/>
          <p:cNvGrpSpPr/>
          <p:nvPr/>
        </p:nvGrpSpPr>
        <p:grpSpPr>
          <a:xfrm>
            <a:off x="2067071" y="2800046"/>
            <a:ext cx="1182082" cy="1182082"/>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18" name="TextBox 16">
            <a:extLst>
              <a:ext uri="{FF2B5EF4-FFF2-40B4-BE49-F238E27FC236}">
                <a16:creationId xmlns:a16="http://schemas.microsoft.com/office/drawing/2014/main" id="{3A27C363-DBE2-4C8F-B3DC-9E5C92DF787D}"/>
              </a:ext>
            </a:extLst>
          </p:cNvPr>
          <p:cNvSpPr txBox="1"/>
          <p:nvPr/>
        </p:nvSpPr>
        <p:spPr>
          <a:xfrm>
            <a:off x="10052680" y="8852535"/>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202740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971675" y="3317480"/>
            <a:ext cx="14344650" cy="5314075"/>
            <a:chOff x="0" y="-51903"/>
            <a:chExt cx="6161474" cy="6776503"/>
          </a:xfrm>
        </p:grpSpPr>
        <p:grpSp>
          <p:nvGrpSpPr>
            <p:cNvPr id="10" name="Group 10"/>
            <p:cNvGrpSpPr/>
            <p:nvPr/>
          </p:nvGrpSpPr>
          <p:grpSpPr>
            <a:xfrm>
              <a:off x="0" y="-51903"/>
              <a:ext cx="6161474" cy="6776503"/>
              <a:chOff x="0" y="-13168"/>
              <a:chExt cx="1563189" cy="1719224"/>
            </a:xfrm>
          </p:grpSpPr>
          <p:sp>
            <p:nvSpPr>
              <p:cNvPr id="11" name="Freeform 11"/>
              <p:cNvSpPr/>
              <p:nvPr/>
            </p:nvSpPr>
            <p:spPr>
              <a:xfrm>
                <a:off x="0" y="-13168"/>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pic>
          <p:nvPicPr>
            <p:cNvPr id="12" name="Picture 1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43703" y="541619"/>
              <a:ext cx="531239" cy="963593"/>
            </a:xfrm>
            <a:prstGeom prst="rect">
              <a:avLst/>
            </a:prstGeom>
          </p:spPr>
        </p:pic>
        <p:sp>
          <p:nvSpPr>
            <p:cNvPr id="14" name="TextBox 14"/>
            <p:cNvSpPr txBox="1"/>
            <p:nvPr/>
          </p:nvSpPr>
          <p:spPr>
            <a:xfrm>
              <a:off x="531801" y="1743694"/>
              <a:ext cx="5074068" cy="4268180"/>
            </a:xfrm>
            <a:prstGeom prst="rect">
              <a:avLst/>
            </a:prstGeom>
          </p:spPr>
          <p:txBody>
            <a:bodyPr lIns="0" tIns="0" rIns="0" bIns="0" rtlCol="0" anchor="t">
              <a:spAutoFit/>
            </a:bodyPr>
            <a:lstStyle/>
            <a:p>
              <a:pPr>
                <a:lnSpc>
                  <a:spcPts val="2880"/>
                </a:lnSpc>
              </a:pPr>
              <a:r>
                <a:rPr lang="en-US" sz="2800" spc="36" dirty="0">
                  <a:solidFill>
                    <a:srgbClr val="3D4248"/>
                  </a:solidFill>
                  <a:latin typeface="Clear Sans Regular"/>
                </a:rPr>
                <a:t>We gained an understanding of the limitations of using vanilla Python and its built-in data structures. We acquainted ourselves with the Pandas library and learned how it overcomes the aforementioned difficulties by giving us access to extremely powerful and easy-to-use data structures. We then explored the two main data structures, Series and DataFrame, by analyzing our movies-metadata dataset.</a:t>
              </a:r>
            </a:p>
            <a:p>
              <a:pPr>
                <a:lnSpc>
                  <a:spcPts val="2880"/>
                </a:lnSpc>
              </a:pPr>
              <a:r>
                <a:rPr lang="en-US" sz="2800" spc="36" dirty="0">
                  <a:solidFill>
                    <a:srgbClr val="3D4248"/>
                  </a:solidFill>
                  <a:latin typeface="Clear Sans Regular"/>
                </a:rPr>
                <a:t>In the next chapter, we will use our newfound skills to build an IMDB Top 250 Clone and its variant, a type of knowledge-based recommender.</a:t>
              </a:r>
            </a:p>
          </p:txBody>
        </p:sp>
      </p:grpSp>
      <p:sp>
        <p:nvSpPr>
          <p:cNvPr id="27" name="TextBox 27"/>
          <p:cNvSpPr txBox="1"/>
          <p:nvPr/>
        </p:nvSpPr>
        <p:spPr>
          <a:xfrm>
            <a:off x="2732395" y="1655445"/>
            <a:ext cx="12823211" cy="1149350"/>
          </a:xfrm>
          <a:prstGeom prst="rect">
            <a:avLst/>
          </a:prstGeom>
        </p:spPr>
        <p:txBody>
          <a:bodyPr lIns="0" tIns="0" rIns="0" bIns="0" rtlCol="0" anchor="t">
            <a:spAutoFit/>
          </a:bodyPr>
          <a:lstStyle/>
          <a:p>
            <a:pPr algn="ctr">
              <a:lnSpc>
                <a:spcPts val="8800"/>
              </a:lnSpc>
            </a:pPr>
            <a:r>
              <a:rPr lang="en-US" sz="8000" spc="-240" dirty="0">
                <a:solidFill>
                  <a:srgbClr val="3D4248"/>
                </a:solidFill>
                <a:latin typeface="Clear Sans Regular"/>
              </a:rPr>
              <a:t>Summary</a:t>
            </a:r>
          </a:p>
        </p:txBody>
      </p:sp>
      <p:sp>
        <p:nvSpPr>
          <p:cNvPr id="28" name="TextBox 16">
            <a:extLst>
              <a:ext uri="{FF2B5EF4-FFF2-40B4-BE49-F238E27FC236}">
                <a16:creationId xmlns:a16="http://schemas.microsoft.com/office/drawing/2014/main" id="{DB9C6739-67CE-45A6-BE8D-1FC2832AB278}"/>
              </a:ext>
            </a:extLst>
          </p:cNvPr>
          <p:cNvSpPr txBox="1"/>
          <p:nvPr/>
        </p:nvSpPr>
        <p:spPr>
          <a:xfrm>
            <a:off x="10439400" y="9361176"/>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11069109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8221765" y="776932"/>
            <a:ext cx="8285951" cy="6291976"/>
            <a:chOff x="-385899" y="-2125346"/>
            <a:chExt cx="11047935" cy="7342480"/>
          </a:xfrm>
        </p:grpSpPr>
        <p:sp>
          <p:nvSpPr>
            <p:cNvPr id="10" name="TextBox 10"/>
            <p:cNvSpPr txBox="1"/>
            <p:nvPr/>
          </p:nvSpPr>
          <p:spPr>
            <a:xfrm>
              <a:off x="-385899" y="-2125346"/>
              <a:ext cx="11047935" cy="3950790"/>
            </a:xfrm>
            <a:prstGeom prst="rect">
              <a:avLst/>
            </a:prstGeom>
          </p:spPr>
          <p:txBody>
            <a:bodyPr wrap="square" lIns="0" tIns="0" rIns="0" bIns="0" rtlCol="0" anchor="t">
              <a:spAutoFit/>
            </a:bodyPr>
            <a:lstStyle/>
            <a:p>
              <a:pPr>
                <a:lnSpc>
                  <a:spcPts val="8800"/>
                </a:lnSpc>
              </a:pPr>
              <a:r>
                <a:rPr lang="en-US" sz="8000" spc="-240" dirty="0">
                  <a:solidFill>
                    <a:srgbClr val="3D4248"/>
                  </a:solidFill>
                  <a:latin typeface="Clear Sans Regular"/>
                </a:rPr>
                <a:t>Building an IMDB Top 250 Clone with Pandas</a:t>
              </a:r>
            </a:p>
          </p:txBody>
        </p:sp>
        <p:sp>
          <p:nvSpPr>
            <p:cNvPr id="12" name="TextBox 12"/>
            <p:cNvSpPr txBox="1"/>
            <p:nvPr/>
          </p:nvSpPr>
          <p:spPr>
            <a:xfrm>
              <a:off x="-192951" y="3472874"/>
              <a:ext cx="10662036" cy="1744260"/>
            </a:xfrm>
            <a:prstGeom prst="rect">
              <a:avLst/>
            </a:prstGeom>
          </p:spPr>
          <p:txBody>
            <a:bodyPr lIns="0" tIns="0" rIns="0" bIns="0" rtlCol="0" anchor="t">
              <a:spAutoFit/>
            </a:bodyPr>
            <a:lstStyle/>
            <a:p>
              <a:pPr marL="0" lvl="0" indent="0" algn="l">
                <a:lnSpc>
                  <a:spcPts val="2880"/>
                </a:lnSpc>
                <a:spcBef>
                  <a:spcPct val="0"/>
                </a:spcBef>
              </a:pPr>
              <a:r>
                <a:rPr lang="en-US" sz="2800" spc="36" dirty="0">
                  <a:solidFill>
                    <a:srgbClr val="3D4248"/>
                  </a:solidFill>
                  <a:latin typeface="Clear Sans Regular"/>
                </a:rPr>
                <a:t>Walks through the process of building a top movies chart and a knowledge-based</a:t>
              </a:r>
            </a:p>
            <a:p>
              <a:pPr marL="0" lvl="0" indent="0" algn="l">
                <a:lnSpc>
                  <a:spcPts val="2880"/>
                </a:lnSpc>
                <a:spcBef>
                  <a:spcPct val="0"/>
                </a:spcBef>
              </a:pPr>
              <a:r>
                <a:rPr lang="en-US" sz="2800" spc="36" dirty="0">
                  <a:solidFill>
                    <a:srgbClr val="3D4248"/>
                  </a:solidFill>
                  <a:latin typeface="Clear Sans Regular"/>
                </a:rPr>
                <a:t>recommender that explicitly takes in user preferences.</a:t>
              </a:r>
            </a:p>
          </p:txBody>
        </p:sp>
      </p:grpSp>
      <p:pic>
        <p:nvPicPr>
          <p:cNvPr id="15" name="Picture 15"/>
          <p:cNvPicPr>
            <a:picLocks noChangeAspect="1"/>
          </p:cNvPicPr>
          <p:nvPr/>
        </p:nvPicPr>
        <p:blipFill>
          <a:blip r:embed="rId2"/>
          <a:srcRect/>
          <a:stretch>
            <a:fillRect/>
          </a:stretch>
        </p:blipFill>
        <p:spPr>
          <a:xfrm>
            <a:off x="2658112" y="1845508"/>
            <a:ext cx="4710632" cy="6595985"/>
          </a:xfrm>
          <a:prstGeom prst="rect">
            <a:avLst/>
          </a:prstGeom>
        </p:spPr>
      </p:pic>
      <p:pic>
        <p:nvPicPr>
          <p:cNvPr id="10242" name="Picture 2" descr="Free Photo | Transportation map planning meeting team">
            <a:extLst>
              <a:ext uri="{FF2B5EF4-FFF2-40B4-BE49-F238E27FC236}">
                <a16:creationId xmlns:a16="http://schemas.microsoft.com/office/drawing/2014/main" id="{D126E20B-83ED-45A4-BDFA-7B1168B98B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290" r="7708"/>
          <a:stretch/>
        </p:blipFill>
        <p:spPr bwMode="auto">
          <a:xfrm>
            <a:off x="2658112" y="1845507"/>
            <a:ext cx="4710632" cy="659598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oup 16"/>
          <p:cNvGrpSpPr/>
          <p:nvPr/>
        </p:nvGrpSpPr>
        <p:grpSpPr>
          <a:xfrm>
            <a:off x="2067071" y="2800046"/>
            <a:ext cx="1182082" cy="1182082"/>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18" name="TextBox 16">
            <a:extLst>
              <a:ext uri="{FF2B5EF4-FFF2-40B4-BE49-F238E27FC236}">
                <a16:creationId xmlns:a16="http://schemas.microsoft.com/office/drawing/2014/main" id="{3A27C363-DBE2-4C8F-B3DC-9E5C92DF787D}"/>
              </a:ext>
            </a:extLst>
          </p:cNvPr>
          <p:cNvSpPr txBox="1"/>
          <p:nvPr/>
        </p:nvSpPr>
        <p:spPr>
          <a:xfrm>
            <a:off x="10052680" y="8852535"/>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2884628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sp>
        <p:nvSpPr>
          <p:cNvPr id="9" name="TextBox 9"/>
          <p:cNvSpPr txBox="1"/>
          <p:nvPr/>
        </p:nvSpPr>
        <p:spPr>
          <a:xfrm>
            <a:off x="2514600" y="1309937"/>
            <a:ext cx="13258800" cy="1128514"/>
          </a:xfrm>
          <a:prstGeom prst="rect">
            <a:avLst/>
          </a:prstGeom>
        </p:spPr>
        <p:txBody>
          <a:bodyPr wrap="square" lIns="0" tIns="0" rIns="0" bIns="0" rtlCol="0" anchor="t">
            <a:spAutoFit/>
          </a:bodyPr>
          <a:lstStyle/>
          <a:p>
            <a:pPr>
              <a:lnSpc>
                <a:spcPts val="8800"/>
              </a:lnSpc>
            </a:pPr>
            <a:r>
              <a:rPr lang="en-US" sz="8000" spc="-240" dirty="0">
                <a:solidFill>
                  <a:srgbClr val="3D4248"/>
                </a:solidFill>
                <a:latin typeface="Clear Sans Regular"/>
              </a:rPr>
              <a:t>What this presentation covers?</a:t>
            </a:r>
          </a:p>
        </p:txBody>
      </p:sp>
      <p:grpSp>
        <p:nvGrpSpPr>
          <p:cNvPr id="10" name="Group 10"/>
          <p:cNvGrpSpPr/>
          <p:nvPr/>
        </p:nvGrpSpPr>
        <p:grpSpPr>
          <a:xfrm>
            <a:off x="4419600" y="4022192"/>
            <a:ext cx="341800" cy="341800"/>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nvGrpSpPr>
          <p:cNvPr id="12" name="Group 12"/>
          <p:cNvGrpSpPr/>
          <p:nvPr/>
        </p:nvGrpSpPr>
        <p:grpSpPr>
          <a:xfrm>
            <a:off x="5410200" y="3619500"/>
            <a:ext cx="8798208" cy="4167376"/>
            <a:chOff x="0" y="-57150"/>
            <a:chExt cx="8072096" cy="4836515"/>
          </a:xfrm>
        </p:grpSpPr>
        <p:sp>
          <p:nvSpPr>
            <p:cNvPr id="13" name="TextBox 13"/>
            <p:cNvSpPr txBox="1"/>
            <p:nvPr/>
          </p:nvSpPr>
          <p:spPr>
            <a:xfrm>
              <a:off x="0" y="-57150"/>
              <a:ext cx="8072096" cy="536983"/>
            </a:xfrm>
            <a:prstGeom prst="rect">
              <a:avLst/>
            </a:prstGeom>
          </p:spPr>
          <p:txBody>
            <a:bodyPr lIns="0" tIns="0" rIns="0" bIns="0" rtlCol="0" anchor="t">
              <a:spAutoFit/>
            </a:bodyPr>
            <a:lstStyle/>
            <a:p>
              <a:pPr algn="just">
                <a:lnSpc>
                  <a:spcPts val="3919"/>
                </a:lnSpc>
                <a:spcBef>
                  <a:spcPct val="0"/>
                </a:spcBef>
              </a:pPr>
              <a:r>
                <a:rPr lang="en-US" sz="2800" spc="36" dirty="0">
                  <a:solidFill>
                    <a:srgbClr val="3D4248"/>
                  </a:solidFill>
                  <a:latin typeface="Clear Sans Regular"/>
                </a:rPr>
                <a:t>What's on the agenda?</a:t>
              </a:r>
            </a:p>
          </p:txBody>
        </p:sp>
        <p:sp>
          <p:nvSpPr>
            <p:cNvPr id="14" name="TextBox 14"/>
            <p:cNvSpPr txBox="1"/>
            <p:nvPr/>
          </p:nvSpPr>
          <p:spPr>
            <a:xfrm>
              <a:off x="0" y="759730"/>
              <a:ext cx="8072096" cy="4019635"/>
            </a:xfrm>
            <a:prstGeom prst="rect">
              <a:avLst/>
            </a:prstGeom>
          </p:spPr>
          <p:txBody>
            <a:bodyPr lIns="0" tIns="0" rIns="0" bIns="0" rtlCol="0" anchor="t">
              <a:spAutoFit/>
            </a:bodyPr>
            <a:lstStyle/>
            <a:p>
              <a:pPr algn="just">
                <a:lnSpc>
                  <a:spcPts val="3919"/>
                </a:lnSpc>
                <a:spcBef>
                  <a:spcPct val="0"/>
                </a:spcBef>
              </a:pPr>
              <a:r>
                <a:rPr lang="en-US" sz="2800" spc="36" dirty="0">
                  <a:solidFill>
                    <a:srgbClr val="3D4248"/>
                  </a:solidFill>
                  <a:latin typeface="Clear Sans Regular"/>
                </a:rPr>
                <a:t>— Getting Started with Recommender Systems</a:t>
              </a:r>
            </a:p>
            <a:p>
              <a:pPr algn="just">
                <a:lnSpc>
                  <a:spcPts val="3919"/>
                </a:lnSpc>
                <a:spcBef>
                  <a:spcPct val="0"/>
                </a:spcBef>
              </a:pPr>
              <a:r>
                <a:rPr lang="en-US" sz="2800" spc="36" dirty="0">
                  <a:solidFill>
                    <a:srgbClr val="3D4248"/>
                  </a:solidFill>
                  <a:latin typeface="Clear Sans Regular"/>
                </a:rPr>
                <a:t>— Manipulating Data with the Pandas Library</a:t>
              </a:r>
            </a:p>
            <a:p>
              <a:pPr algn="just">
                <a:lnSpc>
                  <a:spcPts val="3919"/>
                </a:lnSpc>
                <a:spcBef>
                  <a:spcPct val="0"/>
                </a:spcBef>
              </a:pPr>
              <a:r>
                <a:rPr lang="en-US" sz="2800" spc="36" dirty="0">
                  <a:solidFill>
                    <a:srgbClr val="3D4248"/>
                  </a:solidFill>
                  <a:latin typeface="Clear Sans Regular"/>
                </a:rPr>
                <a:t>— Building an IMDB Top 250 Clone with Pandas</a:t>
              </a:r>
            </a:p>
            <a:p>
              <a:pPr algn="just">
                <a:lnSpc>
                  <a:spcPts val="3919"/>
                </a:lnSpc>
                <a:spcBef>
                  <a:spcPct val="0"/>
                </a:spcBef>
              </a:pPr>
              <a:r>
                <a:rPr lang="en-US" sz="2800" spc="36" dirty="0">
                  <a:solidFill>
                    <a:srgbClr val="3D4248"/>
                  </a:solidFill>
                  <a:latin typeface="Clear Sans Regular"/>
                </a:rPr>
                <a:t>— Building Content-Based Recommenders</a:t>
              </a:r>
            </a:p>
            <a:p>
              <a:pPr algn="just">
                <a:lnSpc>
                  <a:spcPts val="3919"/>
                </a:lnSpc>
                <a:spcBef>
                  <a:spcPct val="0"/>
                </a:spcBef>
              </a:pPr>
              <a:r>
                <a:rPr lang="en-US" sz="2800" spc="36" dirty="0">
                  <a:solidFill>
                    <a:srgbClr val="3D4248"/>
                  </a:solidFill>
                  <a:latin typeface="Clear Sans Regular"/>
                </a:rPr>
                <a:t>— Getting Started with Data Mining Techniques</a:t>
              </a:r>
            </a:p>
            <a:p>
              <a:pPr algn="just">
                <a:lnSpc>
                  <a:spcPts val="3919"/>
                </a:lnSpc>
                <a:spcBef>
                  <a:spcPct val="0"/>
                </a:spcBef>
              </a:pPr>
              <a:r>
                <a:rPr lang="en-US" sz="2800" spc="36" dirty="0">
                  <a:solidFill>
                    <a:srgbClr val="3D4248"/>
                  </a:solidFill>
                  <a:latin typeface="Clear Sans Regular"/>
                </a:rPr>
                <a:t>— Building Collaborative Filters</a:t>
              </a:r>
            </a:p>
            <a:p>
              <a:pPr algn="just">
                <a:lnSpc>
                  <a:spcPts val="3919"/>
                </a:lnSpc>
                <a:spcBef>
                  <a:spcPct val="0"/>
                </a:spcBef>
              </a:pPr>
              <a:r>
                <a:rPr lang="en-US" sz="2800" spc="36" dirty="0">
                  <a:solidFill>
                    <a:srgbClr val="3D4248"/>
                  </a:solidFill>
                  <a:latin typeface="Clear Sans Regular"/>
                </a:rPr>
                <a:t>— Hybrid Recommenders</a:t>
              </a:r>
            </a:p>
          </p:txBody>
        </p:sp>
      </p:grpSp>
      <p:sp>
        <p:nvSpPr>
          <p:cNvPr id="16" name="TextBox 16"/>
          <p:cNvSpPr txBox="1"/>
          <p:nvPr/>
        </p:nvSpPr>
        <p:spPr>
          <a:xfrm>
            <a:off x="10515600" y="8907010"/>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Internet Movie Database (IMDB)</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785196"/>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The Internet Movie Database (IMDB) maintains a chart called the IMDB</a:t>
              </a:r>
            </a:p>
            <a:p>
              <a:pPr>
                <a:lnSpc>
                  <a:spcPts val="2880"/>
                </a:lnSpc>
              </a:pPr>
              <a:r>
                <a:rPr lang="en-US" sz="2800" spc="36" dirty="0">
                  <a:solidFill>
                    <a:srgbClr val="3D4248"/>
                  </a:solidFill>
                  <a:latin typeface="Clear Sans Regular"/>
                </a:rPr>
                <a:t>Top 250, which is a ranking of the top 250 movies according to a certain</a:t>
              </a:r>
            </a:p>
            <a:p>
              <a:pPr>
                <a:lnSpc>
                  <a:spcPts val="2880"/>
                </a:lnSpc>
              </a:pPr>
              <a:r>
                <a:rPr lang="en-US" sz="2800" spc="36" dirty="0">
                  <a:solidFill>
                    <a:srgbClr val="3D4248"/>
                  </a:solidFill>
                  <a:latin typeface="Clear Sans Regular"/>
                </a:rPr>
                <a:t>scoring metric. All the movies in this list are non-documentary, theatrical</a:t>
              </a:r>
            </a:p>
            <a:p>
              <a:pPr>
                <a:lnSpc>
                  <a:spcPts val="2880"/>
                </a:lnSpc>
              </a:pPr>
              <a:r>
                <a:rPr lang="en-US" sz="2800" spc="36" dirty="0">
                  <a:solidFill>
                    <a:srgbClr val="3D4248"/>
                  </a:solidFill>
                  <a:latin typeface="Clear Sans Regular"/>
                </a:rPr>
                <a:t>releases with a runtime of at least 45 minutes and over 250,000 ratings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797253" y="4885671"/>
            <a:ext cx="6553200" cy="2231380"/>
            <a:chOff x="-1857303" y="-191566"/>
            <a:chExt cx="10021877" cy="499513"/>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499513"/>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This chart can be considered the simplest of recommenders. It doesn't take into consideration the tastes of a particular user, nor does it try to deduce similarities between different movies.</a:t>
              </a:r>
            </a:p>
          </p:txBody>
        </p:sp>
      </p:grpSp>
      <p:pic>
        <p:nvPicPr>
          <p:cNvPr id="10" name="Imagen 9">
            <a:extLst>
              <a:ext uri="{FF2B5EF4-FFF2-40B4-BE49-F238E27FC236}">
                <a16:creationId xmlns:a16="http://schemas.microsoft.com/office/drawing/2014/main" id="{F31C4E12-59F3-4176-96CA-EB6479377980}"/>
              </a:ext>
            </a:extLst>
          </p:cNvPr>
          <p:cNvPicPr>
            <a:picLocks noChangeAspect="1"/>
          </p:cNvPicPr>
          <p:nvPr/>
        </p:nvPicPr>
        <p:blipFill>
          <a:blip r:embed="rId2"/>
          <a:stretch>
            <a:fillRect/>
          </a:stretch>
        </p:blipFill>
        <p:spPr>
          <a:xfrm>
            <a:off x="2209800" y="3774980"/>
            <a:ext cx="7702256" cy="6074230"/>
          </a:xfrm>
          <a:prstGeom prst="rect">
            <a:avLst/>
          </a:prstGeom>
        </p:spPr>
      </p:pic>
    </p:spTree>
    <p:extLst>
      <p:ext uri="{BB962C8B-B14F-4D97-AF65-F5344CB8AC3E}">
        <p14:creationId xmlns:p14="http://schemas.microsoft.com/office/powerpoint/2010/main" val="10809123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The steps are as follows: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785196"/>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1. Choose a metric (or score) to rate the movies on</a:t>
              </a:r>
            </a:p>
            <a:p>
              <a:pPr>
                <a:lnSpc>
                  <a:spcPts val="2880"/>
                </a:lnSpc>
              </a:pPr>
              <a:r>
                <a:rPr lang="en-US" sz="2800" spc="36" dirty="0">
                  <a:solidFill>
                    <a:srgbClr val="3D4248"/>
                  </a:solidFill>
                  <a:latin typeface="Clear Sans Regular"/>
                </a:rPr>
                <a:t>2. Decide on the prerequisites for the movie to be featured on the chart</a:t>
              </a:r>
            </a:p>
            <a:p>
              <a:pPr>
                <a:lnSpc>
                  <a:spcPts val="2880"/>
                </a:lnSpc>
              </a:pPr>
              <a:r>
                <a:rPr lang="en-US" sz="2800" spc="36" dirty="0">
                  <a:solidFill>
                    <a:srgbClr val="3D4248"/>
                  </a:solidFill>
                  <a:latin typeface="Clear Sans Regular"/>
                </a:rPr>
                <a:t>3. Calculate the score for every movie that satisfies the conditions</a:t>
              </a:r>
            </a:p>
            <a:p>
              <a:pPr>
                <a:lnSpc>
                  <a:spcPts val="2880"/>
                </a:lnSpc>
              </a:pPr>
              <a:r>
                <a:rPr lang="en-US" sz="2800" spc="36" dirty="0">
                  <a:solidFill>
                    <a:srgbClr val="3D4248"/>
                  </a:solidFill>
                  <a:latin typeface="Clear Sans Regular"/>
                </a:rPr>
                <a:t>4. Output the list of movies in decreasing order of their scores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797253" y="4885671"/>
            <a:ext cx="6553200"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83252"/>
            </a:xfrm>
            <a:prstGeom prst="rect">
              <a:avLst/>
            </a:prstGeom>
          </p:spPr>
          <p:txBody>
            <a:bodyPr wrap="square" lIns="0" tIns="0" rIns="0" bIns="0" rtlCol="0" anchor="t">
              <a:spAutoFit/>
            </a:bodyPr>
            <a:lstStyle/>
            <a:p>
              <a:pPr>
                <a:lnSpc>
                  <a:spcPts val="2880"/>
                </a:lnSpc>
              </a:pPr>
              <a:endParaRPr lang="en-US" sz="2800" spc="36" dirty="0">
                <a:solidFill>
                  <a:srgbClr val="3D4248"/>
                </a:solidFill>
                <a:latin typeface="Clear Sans Regular"/>
              </a:endParaRPr>
            </a:p>
          </p:txBody>
        </p:sp>
      </p:grpSp>
      <p:grpSp>
        <p:nvGrpSpPr>
          <p:cNvPr id="24" name="Group 9">
            <a:extLst>
              <a:ext uri="{FF2B5EF4-FFF2-40B4-BE49-F238E27FC236}">
                <a16:creationId xmlns:a16="http://schemas.microsoft.com/office/drawing/2014/main" id="{6D48F171-E674-49E0-9594-9C7F7D437757}"/>
              </a:ext>
            </a:extLst>
          </p:cNvPr>
          <p:cNvGrpSpPr/>
          <p:nvPr/>
        </p:nvGrpSpPr>
        <p:grpSpPr>
          <a:xfrm>
            <a:off x="2780028" y="4191119"/>
            <a:ext cx="12857020" cy="2819655"/>
            <a:chOff x="-3682944" y="-256304"/>
            <a:chExt cx="11847518" cy="335970"/>
          </a:xfrm>
        </p:grpSpPr>
        <p:sp>
          <p:nvSpPr>
            <p:cNvPr id="25" name="TextBox 10">
              <a:extLst>
                <a:ext uri="{FF2B5EF4-FFF2-40B4-BE49-F238E27FC236}">
                  <a16:creationId xmlns:a16="http://schemas.microsoft.com/office/drawing/2014/main" id="{EF6993BE-8818-4448-AEB7-59568AEAA0C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26" name="TextBox 11">
              <a:extLst>
                <a:ext uri="{FF2B5EF4-FFF2-40B4-BE49-F238E27FC236}">
                  <a16:creationId xmlns:a16="http://schemas.microsoft.com/office/drawing/2014/main" id="{2CF9215A-71DF-4479-A286-B87A96026177}"/>
                </a:ext>
              </a:extLst>
            </p:cNvPr>
            <p:cNvSpPr txBox="1"/>
            <p:nvPr/>
          </p:nvSpPr>
          <p:spPr>
            <a:xfrm>
              <a:off x="-3682944" y="-256304"/>
              <a:ext cx="11260246" cy="177250"/>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Movie rated 9 by 100,000 users will be placed below a movie rated 9.5 by 100 users. This is not desirable as it is highly likely that a movie watched and rated only by 100 people caters to a very specific niche and may not appeal as much to the average person as the former.</a:t>
              </a:r>
            </a:p>
          </p:txBody>
        </p:sp>
      </p:grpSp>
      <p:grpSp>
        <p:nvGrpSpPr>
          <p:cNvPr id="27" name="Group 9">
            <a:extLst>
              <a:ext uri="{FF2B5EF4-FFF2-40B4-BE49-F238E27FC236}">
                <a16:creationId xmlns:a16="http://schemas.microsoft.com/office/drawing/2014/main" id="{D4AB1578-B261-4D71-BCA4-B0565C05A7D8}"/>
              </a:ext>
            </a:extLst>
          </p:cNvPr>
          <p:cNvGrpSpPr/>
          <p:nvPr/>
        </p:nvGrpSpPr>
        <p:grpSpPr>
          <a:xfrm>
            <a:off x="2752319" y="6225142"/>
            <a:ext cx="12857020" cy="2819655"/>
            <a:chOff x="-3682944" y="-256304"/>
            <a:chExt cx="11847518" cy="335970"/>
          </a:xfrm>
        </p:grpSpPr>
        <p:sp>
          <p:nvSpPr>
            <p:cNvPr id="29" name="TextBox 10">
              <a:extLst>
                <a:ext uri="{FF2B5EF4-FFF2-40B4-BE49-F238E27FC236}">
                  <a16:creationId xmlns:a16="http://schemas.microsoft.com/office/drawing/2014/main" id="{6C65549A-F6D2-42FB-B869-E0A52FA078FD}"/>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30" name="TextBox 11">
              <a:extLst>
                <a:ext uri="{FF2B5EF4-FFF2-40B4-BE49-F238E27FC236}">
                  <a16:creationId xmlns:a16="http://schemas.microsoft.com/office/drawing/2014/main" id="{0E1C31DE-DC55-4BF3-AA88-529B0DFF83B2}"/>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Therefore, what we need is a metric that can, to an extent, take into account the movie rating and the number of votes it has garnered (a proxy for popularity). This would give a greater preference to a blockbuster movie rated 8 by 100,000 users over an art house movie rated 9 by 100 users.</a:t>
              </a:r>
            </a:p>
          </p:txBody>
        </p:sp>
      </p:grpSp>
    </p:spTree>
    <p:extLst>
      <p:ext uri="{BB962C8B-B14F-4D97-AF65-F5344CB8AC3E}">
        <p14:creationId xmlns:p14="http://schemas.microsoft.com/office/powerpoint/2010/main" val="26374090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Movie rating</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785196"/>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177250"/>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As the title of this chapter states, we are building an IMDB top 250</a:t>
              </a:r>
            </a:p>
            <a:p>
              <a:pPr>
                <a:lnSpc>
                  <a:spcPts val="2880"/>
                </a:lnSpc>
              </a:pPr>
              <a:r>
                <a:rPr lang="en-US" sz="2800" spc="36" dirty="0">
                  <a:solidFill>
                    <a:srgbClr val="3D4248"/>
                  </a:solidFill>
                  <a:latin typeface="Clear Sans Regular"/>
                </a:rPr>
                <a:t>clone. Therefore, we shall use IMDB's weighted rating formula as our</a:t>
              </a:r>
            </a:p>
            <a:p>
              <a:pPr>
                <a:lnSpc>
                  <a:spcPts val="2880"/>
                </a:lnSpc>
              </a:pPr>
              <a:r>
                <a:rPr lang="en-US" sz="2800" spc="36" dirty="0">
                  <a:solidFill>
                    <a:srgbClr val="3D4248"/>
                  </a:solidFill>
                  <a:latin typeface="Clear Sans Regular"/>
                </a:rPr>
                <a:t>metric. Mathematically, it can be represented as follows: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797253" y="3955928"/>
            <a:ext cx="6553200" cy="4090864"/>
            <a:chOff x="-1857303" y="-191566"/>
            <a:chExt cx="10021877" cy="915774"/>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915774"/>
            </a:xfrm>
            <a:prstGeom prst="rect">
              <a:avLst/>
            </a:prstGeom>
          </p:spPr>
          <p:txBody>
            <a:bodyPr wrap="square" lIns="0" tIns="0" rIns="0" bIns="0" rtlCol="0" anchor="t">
              <a:spAutoFit/>
            </a:bodyPr>
            <a:lstStyle/>
            <a:p>
              <a:pPr>
                <a:lnSpc>
                  <a:spcPts val="2880"/>
                </a:lnSpc>
              </a:pPr>
              <a:r>
                <a:rPr lang="en-US" sz="2800" b="1" i="1" spc="36" dirty="0">
                  <a:solidFill>
                    <a:srgbClr val="3D4248"/>
                  </a:solidFill>
                  <a:latin typeface="Clear Sans Regular"/>
                </a:rPr>
                <a:t>v</a:t>
              </a:r>
              <a:r>
                <a:rPr lang="en-US" sz="2800" b="1" spc="36" dirty="0">
                  <a:solidFill>
                    <a:srgbClr val="3D4248"/>
                  </a:solidFill>
                  <a:latin typeface="Clear Sans Regular"/>
                </a:rPr>
                <a:t> </a:t>
              </a:r>
              <a:r>
                <a:rPr lang="en-US" sz="2800" spc="36" dirty="0">
                  <a:solidFill>
                    <a:srgbClr val="3D4248"/>
                  </a:solidFill>
                  <a:latin typeface="Clear Sans Regular"/>
                </a:rPr>
                <a:t>is the number of votes garnered by the movie.</a:t>
              </a:r>
            </a:p>
            <a:p>
              <a:pPr>
                <a:lnSpc>
                  <a:spcPts val="2880"/>
                </a:lnSpc>
              </a:pPr>
              <a:endParaRPr lang="en-US" sz="2800" spc="36" dirty="0">
                <a:solidFill>
                  <a:srgbClr val="3D4248"/>
                </a:solidFill>
                <a:latin typeface="Clear Sans Regular"/>
              </a:endParaRPr>
            </a:p>
            <a:p>
              <a:pPr>
                <a:lnSpc>
                  <a:spcPts val="2880"/>
                </a:lnSpc>
              </a:pPr>
              <a:r>
                <a:rPr lang="en-US" sz="2800" b="1" i="1" spc="36" dirty="0">
                  <a:solidFill>
                    <a:srgbClr val="3D4248"/>
                  </a:solidFill>
                  <a:latin typeface="Clear Sans Regular"/>
                </a:rPr>
                <a:t>m</a:t>
              </a:r>
              <a:r>
                <a:rPr lang="en-US" sz="2800" spc="36" dirty="0">
                  <a:solidFill>
                    <a:srgbClr val="3D4248"/>
                  </a:solidFill>
                  <a:latin typeface="Clear Sans Regular"/>
                </a:rPr>
                <a:t> is the minimum number of votes required for the movie to be in the</a:t>
              </a:r>
            </a:p>
            <a:p>
              <a:pPr>
                <a:lnSpc>
                  <a:spcPts val="2880"/>
                </a:lnSpc>
              </a:pPr>
              <a:r>
                <a:rPr lang="en-US" sz="2800" spc="36" dirty="0">
                  <a:solidFill>
                    <a:srgbClr val="3D4248"/>
                  </a:solidFill>
                  <a:latin typeface="Clear Sans Regular"/>
                </a:rPr>
                <a:t>chart (the prerequisite).</a:t>
              </a:r>
            </a:p>
            <a:p>
              <a:pPr>
                <a:lnSpc>
                  <a:spcPts val="2880"/>
                </a:lnSpc>
              </a:pPr>
              <a:endParaRPr lang="en-US" sz="2800" spc="36" dirty="0">
                <a:solidFill>
                  <a:srgbClr val="3D4248"/>
                </a:solidFill>
                <a:latin typeface="Clear Sans Regular"/>
              </a:endParaRPr>
            </a:p>
            <a:p>
              <a:pPr>
                <a:lnSpc>
                  <a:spcPts val="2880"/>
                </a:lnSpc>
              </a:pPr>
              <a:r>
                <a:rPr lang="en-US" sz="2800" b="1" i="1" spc="36" dirty="0">
                  <a:solidFill>
                    <a:srgbClr val="3D4248"/>
                  </a:solidFill>
                  <a:latin typeface="Clear Sans Regular"/>
                </a:rPr>
                <a:t>R</a:t>
              </a:r>
              <a:r>
                <a:rPr lang="en-US" sz="2800" spc="36" dirty="0">
                  <a:solidFill>
                    <a:srgbClr val="3D4248"/>
                  </a:solidFill>
                  <a:latin typeface="Clear Sans Regular"/>
                </a:rPr>
                <a:t> is the mean rating of the movie.</a:t>
              </a:r>
            </a:p>
            <a:p>
              <a:pPr>
                <a:lnSpc>
                  <a:spcPts val="2880"/>
                </a:lnSpc>
              </a:pPr>
              <a:endParaRPr lang="en-US" sz="2800" spc="36" dirty="0">
                <a:solidFill>
                  <a:srgbClr val="3D4248"/>
                </a:solidFill>
                <a:latin typeface="Clear Sans Regular"/>
              </a:endParaRPr>
            </a:p>
            <a:p>
              <a:pPr>
                <a:lnSpc>
                  <a:spcPts val="2880"/>
                </a:lnSpc>
              </a:pPr>
              <a:r>
                <a:rPr lang="en-US" sz="2800" b="1" i="1" spc="36" dirty="0">
                  <a:solidFill>
                    <a:srgbClr val="3D4248"/>
                  </a:solidFill>
                  <a:latin typeface="Clear Sans Regular"/>
                </a:rPr>
                <a:t>C</a:t>
              </a:r>
              <a:r>
                <a:rPr lang="en-US" sz="2800" spc="36" dirty="0">
                  <a:solidFill>
                    <a:srgbClr val="3D4248"/>
                  </a:solidFill>
                  <a:latin typeface="Clear Sans Regular"/>
                </a:rPr>
                <a:t> is the mean rating of all the movies in the dataset.</a:t>
              </a:r>
            </a:p>
          </p:txBody>
        </p:sp>
      </p:grpSp>
      <p:pic>
        <p:nvPicPr>
          <p:cNvPr id="11" name="Imagen 10">
            <a:extLst>
              <a:ext uri="{FF2B5EF4-FFF2-40B4-BE49-F238E27FC236}">
                <a16:creationId xmlns:a16="http://schemas.microsoft.com/office/drawing/2014/main" id="{FFB38E71-EC15-4A2C-88B8-293989BF623A}"/>
              </a:ext>
            </a:extLst>
          </p:cNvPr>
          <p:cNvPicPr>
            <a:picLocks noChangeAspect="1"/>
          </p:cNvPicPr>
          <p:nvPr/>
        </p:nvPicPr>
        <p:blipFill>
          <a:blip r:embed="rId2"/>
          <a:stretch>
            <a:fillRect/>
          </a:stretch>
        </p:blipFill>
        <p:spPr>
          <a:xfrm>
            <a:off x="1185611" y="5096732"/>
            <a:ext cx="8976698" cy="1809257"/>
          </a:xfrm>
          <a:prstGeom prst="rect">
            <a:avLst/>
          </a:prstGeom>
        </p:spPr>
      </p:pic>
    </p:spTree>
    <p:extLst>
      <p:ext uri="{BB962C8B-B14F-4D97-AF65-F5344CB8AC3E}">
        <p14:creationId xmlns:p14="http://schemas.microsoft.com/office/powerpoint/2010/main" val="3772237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The knowledge-based recommender</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715490" y="4376063"/>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310188"/>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1. Ask the user for the genres of movies he/she is looking for</a:t>
              </a:r>
            </a:p>
            <a:p>
              <a:pPr>
                <a:lnSpc>
                  <a:spcPts val="2880"/>
                </a:lnSpc>
              </a:pPr>
              <a:r>
                <a:rPr lang="en-US" sz="2800" spc="36" dirty="0">
                  <a:solidFill>
                    <a:srgbClr val="3D4248"/>
                  </a:solidFill>
                  <a:latin typeface="Clear Sans Regular"/>
                </a:rPr>
                <a:t>2. Ask the user for the duration</a:t>
              </a:r>
            </a:p>
            <a:p>
              <a:pPr>
                <a:lnSpc>
                  <a:spcPts val="2880"/>
                </a:lnSpc>
              </a:pPr>
              <a:r>
                <a:rPr lang="en-US" sz="2800" spc="36" dirty="0">
                  <a:solidFill>
                    <a:srgbClr val="3D4248"/>
                  </a:solidFill>
                  <a:latin typeface="Clear Sans Regular"/>
                </a:rPr>
                <a:t>3. Ask the user for the timeline of the movies recommended</a:t>
              </a:r>
            </a:p>
            <a:p>
              <a:pPr>
                <a:lnSpc>
                  <a:spcPts val="2880"/>
                </a:lnSpc>
              </a:pPr>
              <a:r>
                <a:rPr lang="en-US" sz="2800" spc="36" dirty="0">
                  <a:solidFill>
                    <a:srgbClr val="3D4248"/>
                  </a:solidFill>
                  <a:latin typeface="Clear Sans Regular"/>
                </a:rPr>
                <a:t>4. Using the information collected, recommend movies to the user that</a:t>
              </a:r>
            </a:p>
            <a:p>
              <a:pPr>
                <a:lnSpc>
                  <a:spcPts val="2880"/>
                </a:lnSpc>
              </a:pPr>
              <a:r>
                <a:rPr lang="en-US" sz="2800" spc="36" dirty="0">
                  <a:solidFill>
                    <a:srgbClr val="3D4248"/>
                  </a:solidFill>
                  <a:latin typeface="Clear Sans Regular"/>
                </a:rPr>
                <a:t>have a high weighted rating (according to the IMDB formula) and that</a:t>
              </a:r>
            </a:p>
            <a:p>
              <a:pPr>
                <a:lnSpc>
                  <a:spcPts val="2880"/>
                </a:lnSpc>
              </a:pPr>
              <a:r>
                <a:rPr lang="en-US" sz="2800" spc="36" dirty="0">
                  <a:solidFill>
                    <a:srgbClr val="3D4248"/>
                  </a:solidFill>
                  <a:latin typeface="Clear Sans Regular"/>
                </a:rPr>
                <a:t>satisfy the preceding conditions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797253" y="4885671"/>
            <a:ext cx="6553200"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83252"/>
            </a:xfrm>
            <a:prstGeom prst="rect">
              <a:avLst/>
            </a:prstGeom>
          </p:spPr>
          <p:txBody>
            <a:bodyPr wrap="square" lIns="0" tIns="0" rIns="0" bIns="0" rtlCol="0" anchor="t">
              <a:spAutoFit/>
            </a:bodyPr>
            <a:lstStyle/>
            <a:p>
              <a:pPr>
                <a:lnSpc>
                  <a:spcPts val="2880"/>
                </a:lnSpc>
              </a:pPr>
              <a:endParaRPr lang="en-US" sz="2800" spc="36" dirty="0">
                <a:solidFill>
                  <a:srgbClr val="3D4248"/>
                </a:solidFill>
                <a:latin typeface="Clear Sans Regular"/>
              </a:endParaRPr>
            </a:p>
          </p:txBody>
        </p:sp>
      </p:grpSp>
      <p:sp>
        <p:nvSpPr>
          <p:cNvPr id="25" name="TextBox 10">
            <a:extLst>
              <a:ext uri="{FF2B5EF4-FFF2-40B4-BE49-F238E27FC236}">
                <a16:creationId xmlns:a16="http://schemas.microsoft.com/office/drawing/2014/main" id="{EF6993BE-8818-4448-AEB7-59568AEAA0C7}"/>
              </a:ext>
            </a:extLst>
          </p:cNvPr>
          <p:cNvSpPr txBox="1"/>
          <p:nvPr/>
        </p:nvSpPr>
        <p:spPr>
          <a:xfrm>
            <a:off x="6776788" y="6022413"/>
            <a:ext cx="8860260" cy="988361"/>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grpSp>
        <p:nvGrpSpPr>
          <p:cNvPr id="27" name="Group 9">
            <a:extLst>
              <a:ext uri="{FF2B5EF4-FFF2-40B4-BE49-F238E27FC236}">
                <a16:creationId xmlns:a16="http://schemas.microsoft.com/office/drawing/2014/main" id="{D4AB1578-B261-4D71-BCA4-B0565C05A7D8}"/>
              </a:ext>
            </a:extLst>
          </p:cNvPr>
          <p:cNvGrpSpPr/>
          <p:nvPr/>
        </p:nvGrpSpPr>
        <p:grpSpPr>
          <a:xfrm>
            <a:off x="2856403" y="2581915"/>
            <a:ext cx="12575193" cy="6360629"/>
            <a:chOff x="-3423245" y="-791162"/>
            <a:chExt cx="11587819" cy="870828"/>
          </a:xfrm>
        </p:grpSpPr>
        <p:sp>
          <p:nvSpPr>
            <p:cNvPr id="29" name="TextBox 10">
              <a:extLst>
                <a:ext uri="{FF2B5EF4-FFF2-40B4-BE49-F238E27FC236}">
                  <a16:creationId xmlns:a16="http://schemas.microsoft.com/office/drawing/2014/main" id="{6C65549A-F6D2-42FB-B869-E0A52FA078FD}"/>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30" name="TextBox 11">
              <a:extLst>
                <a:ext uri="{FF2B5EF4-FFF2-40B4-BE49-F238E27FC236}">
                  <a16:creationId xmlns:a16="http://schemas.microsoft.com/office/drawing/2014/main" id="{0E1C31DE-DC55-4BF3-AA88-529B0DFF83B2}"/>
                </a:ext>
              </a:extLst>
            </p:cNvPr>
            <p:cNvSpPr txBox="1"/>
            <p:nvPr/>
          </p:nvSpPr>
          <p:spPr>
            <a:xfrm>
              <a:off x="-3423245" y="-791162"/>
              <a:ext cx="11260246" cy="132938"/>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We are going to go ahead and build a knowledge-based</a:t>
              </a:r>
            </a:p>
            <a:p>
              <a:pPr>
                <a:lnSpc>
                  <a:spcPts val="2880"/>
                </a:lnSpc>
              </a:pPr>
              <a:r>
                <a:rPr lang="en-US" sz="2800" spc="36" dirty="0">
                  <a:solidFill>
                    <a:srgbClr val="3D4248"/>
                  </a:solidFill>
                  <a:latin typeface="Clear Sans Regular"/>
                </a:rPr>
                <a:t>recommender on top of our IMDB Top 250 clone. This will be a simple</a:t>
              </a:r>
            </a:p>
            <a:p>
              <a:pPr>
                <a:lnSpc>
                  <a:spcPts val="2880"/>
                </a:lnSpc>
              </a:pPr>
              <a:r>
                <a:rPr lang="en-US" sz="2800" spc="36" dirty="0">
                  <a:solidFill>
                    <a:srgbClr val="3D4248"/>
                  </a:solidFill>
                  <a:latin typeface="Clear Sans Regular"/>
                </a:rPr>
                <a:t>function that will perform.</a:t>
              </a:r>
            </a:p>
          </p:txBody>
        </p:sp>
      </p:grpSp>
    </p:spTree>
    <p:extLst>
      <p:ext uri="{BB962C8B-B14F-4D97-AF65-F5344CB8AC3E}">
        <p14:creationId xmlns:p14="http://schemas.microsoft.com/office/powerpoint/2010/main" val="7164750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971675" y="3317480"/>
            <a:ext cx="14344650" cy="5314075"/>
            <a:chOff x="0" y="-51903"/>
            <a:chExt cx="6161474" cy="6776503"/>
          </a:xfrm>
        </p:grpSpPr>
        <p:grpSp>
          <p:nvGrpSpPr>
            <p:cNvPr id="10" name="Group 10"/>
            <p:cNvGrpSpPr/>
            <p:nvPr/>
          </p:nvGrpSpPr>
          <p:grpSpPr>
            <a:xfrm>
              <a:off x="0" y="-51903"/>
              <a:ext cx="6161474" cy="6776503"/>
              <a:chOff x="0" y="-13168"/>
              <a:chExt cx="1563189" cy="1719224"/>
            </a:xfrm>
          </p:grpSpPr>
          <p:sp>
            <p:nvSpPr>
              <p:cNvPr id="11" name="Freeform 11"/>
              <p:cNvSpPr/>
              <p:nvPr/>
            </p:nvSpPr>
            <p:spPr>
              <a:xfrm>
                <a:off x="0" y="-13168"/>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pic>
          <p:nvPicPr>
            <p:cNvPr id="12" name="Picture 1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43703" y="541619"/>
              <a:ext cx="531239" cy="963593"/>
            </a:xfrm>
            <a:prstGeom prst="rect">
              <a:avLst/>
            </a:prstGeom>
          </p:spPr>
        </p:pic>
        <p:sp>
          <p:nvSpPr>
            <p:cNvPr id="14" name="TextBox 14"/>
            <p:cNvSpPr txBox="1"/>
            <p:nvPr/>
          </p:nvSpPr>
          <p:spPr>
            <a:xfrm>
              <a:off x="543703" y="1544964"/>
              <a:ext cx="5074068" cy="4742423"/>
            </a:xfrm>
            <a:prstGeom prst="rect">
              <a:avLst/>
            </a:prstGeom>
          </p:spPr>
          <p:txBody>
            <a:bodyPr lIns="0" tIns="0" rIns="0" bIns="0" rtlCol="0" anchor="t">
              <a:spAutoFit/>
            </a:bodyPr>
            <a:lstStyle/>
            <a:p>
              <a:pPr>
                <a:lnSpc>
                  <a:spcPts val="2880"/>
                </a:lnSpc>
                <a:spcBef>
                  <a:spcPct val="0"/>
                </a:spcBef>
              </a:pPr>
              <a:r>
                <a:rPr lang="en-US" sz="2800" spc="36" dirty="0">
                  <a:solidFill>
                    <a:srgbClr val="3D4248"/>
                  </a:solidFill>
                  <a:latin typeface="Clear Sans Regular"/>
                </a:rPr>
                <a:t>We built a simple recommender, which was a clone of the IMDB Top 250 chart. We then proceeded to build an improved knowledge-based recommender, which asked the user for their preferred genres, duration, and time. In the process of building these models, we also learned to perform some advanced data wrangling with the Pandas library.</a:t>
              </a:r>
            </a:p>
            <a:p>
              <a:pPr>
                <a:lnSpc>
                  <a:spcPts val="2880"/>
                </a:lnSpc>
                <a:spcBef>
                  <a:spcPct val="0"/>
                </a:spcBef>
              </a:pPr>
              <a:r>
                <a:rPr lang="en-US" sz="2800" spc="36" dirty="0">
                  <a:solidFill>
                    <a:srgbClr val="3D4248"/>
                  </a:solidFill>
                  <a:latin typeface="Clear Sans Regular"/>
                </a:rPr>
                <a:t>In the next chapter, we will use more advanced features and techniques to build a content-based recommender. This model will be able to detect similar movies based on their plots and recommend movies by identifying similarities in genre, cast, crew, plot, and so on.</a:t>
              </a:r>
            </a:p>
          </p:txBody>
        </p:sp>
      </p:grpSp>
      <p:sp>
        <p:nvSpPr>
          <p:cNvPr id="27" name="TextBox 27"/>
          <p:cNvSpPr txBox="1"/>
          <p:nvPr/>
        </p:nvSpPr>
        <p:spPr>
          <a:xfrm>
            <a:off x="2732395" y="1655445"/>
            <a:ext cx="12823211" cy="1149350"/>
          </a:xfrm>
          <a:prstGeom prst="rect">
            <a:avLst/>
          </a:prstGeom>
        </p:spPr>
        <p:txBody>
          <a:bodyPr lIns="0" tIns="0" rIns="0" bIns="0" rtlCol="0" anchor="t">
            <a:spAutoFit/>
          </a:bodyPr>
          <a:lstStyle/>
          <a:p>
            <a:pPr algn="ctr">
              <a:lnSpc>
                <a:spcPts val="8800"/>
              </a:lnSpc>
            </a:pPr>
            <a:r>
              <a:rPr lang="en-US" sz="8000" spc="-240" dirty="0">
                <a:solidFill>
                  <a:srgbClr val="3D4248"/>
                </a:solidFill>
                <a:latin typeface="Clear Sans Regular"/>
              </a:rPr>
              <a:t>Summary</a:t>
            </a:r>
          </a:p>
        </p:txBody>
      </p:sp>
      <p:sp>
        <p:nvSpPr>
          <p:cNvPr id="28" name="TextBox 16">
            <a:extLst>
              <a:ext uri="{FF2B5EF4-FFF2-40B4-BE49-F238E27FC236}">
                <a16:creationId xmlns:a16="http://schemas.microsoft.com/office/drawing/2014/main" id="{DB9C6739-67CE-45A6-BE8D-1FC2832AB278}"/>
              </a:ext>
            </a:extLst>
          </p:cNvPr>
          <p:cNvSpPr txBox="1"/>
          <p:nvPr/>
        </p:nvSpPr>
        <p:spPr>
          <a:xfrm>
            <a:off x="10439400" y="9361176"/>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8738172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8221765" y="776932"/>
            <a:ext cx="8285951" cy="5920079"/>
            <a:chOff x="-385899" y="-2125346"/>
            <a:chExt cx="11047935" cy="6908491"/>
          </a:xfrm>
        </p:grpSpPr>
        <p:sp>
          <p:nvSpPr>
            <p:cNvPr id="10" name="TextBox 10"/>
            <p:cNvSpPr txBox="1"/>
            <p:nvPr/>
          </p:nvSpPr>
          <p:spPr>
            <a:xfrm>
              <a:off x="-385899" y="-2125346"/>
              <a:ext cx="11047935" cy="3950790"/>
            </a:xfrm>
            <a:prstGeom prst="rect">
              <a:avLst/>
            </a:prstGeom>
          </p:spPr>
          <p:txBody>
            <a:bodyPr wrap="square" lIns="0" tIns="0" rIns="0" bIns="0" rtlCol="0" anchor="t">
              <a:spAutoFit/>
            </a:bodyPr>
            <a:lstStyle/>
            <a:p>
              <a:pPr>
                <a:lnSpc>
                  <a:spcPts val="8800"/>
                </a:lnSpc>
              </a:pPr>
              <a:r>
                <a:rPr lang="en-US" sz="8000" spc="-240" dirty="0">
                  <a:solidFill>
                    <a:srgbClr val="3D4248"/>
                  </a:solidFill>
                  <a:latin typeface="Clear Sans Regular"/>
                </a:rPr>
                <a:t>Building Content-Based Recommenders</a:t>
              </a:r>
            </a:p>
          </p:txBody>
        </p:sp>
        <p:sp>
          <p:nvSpPr>
            <p:cNvPr id="12" name="TextBox 12"/>
            <p:cNvSpPr txBox="1"/>
            <p:nvPr/>
          </p:nvSpPr>
          <p:spPr>
            <a:xfrm>
              <a:off x="-192951" y="3472874"/>
              <a:ext cx="10662036" cy="1310271"/>
            </a:xfrm>
            <a:prstGeom prst="rect">
              <a:avLst/>
            </a:prstGeom>
          </p:spPr>
          <p:txBody>
            <a:bodyPr lIns="0" tIns="0" rIns="0" bIns="0" rtlCol="0" anchor="t">
              <a:spAutoFit/>
            </a:bodyPr>
            <a:lstStyle/>
            <a:p>
              <a:pPr marL="0" lvl="0" indent="0" algn="l">
                <a:lnSpc>
                  <a:spcPts val="2880"/>
                </a:lnSpc>
                <a:spcBef>
                  <a:spcPct val="0"/>
                </a:spcBef>
              </a:pPr>
              <a:r>
                <a:rPr lang="en-US" sz="2800" spc="36" dirty="0">
                  <a:solidFill>
                    <a:srgbClr val="3D4248"/>
                  </a:solidFill>
                  <a:latin typeface="Clear Sans Regular"/>
                </a:rPr>
                <a:t>Describes the process of building models that make use of movie plot lines and other metadata to offer recommendations.</a:t>
              </a:r>
            </a:p>
          </p:txBody>
        </p:sp>
      </p:grpSp>
      <p:pic>
        <p:nvPicPr>
          <p:cNvPr id="15" name="Picture 15"/>
          <p:cNvPicPr>
            <a:picLocks noChangeAspect="1"/>
          </p:cNvPicPr>
          <p:nvPr/>
        </p:nvPicPr>
        <p:blipFill>
          <a:blip r:embed="rId2"/>
          <a:srcRect/>
          <a:stretch>
            <a:fillRect/>
          </a:stretch>
        </p:blipFill>
        <p:spPr>
          <a:xfrm>
            <a:off x="2658112" y="1845508"/>
            <a:ext cx="4710632" cy="6595985"/>
          </a:xfrm>
          <a:prstGeom prst="rect">
            <a:avLst/>
          </a:prstGeom>
        </p:spPr>
      </p:pic>
      <p:pic>
        <p:nvPicPr>
          <p:cNvPr id="11268" name="Picture 4" descr="What is The Difference Between a Meeting and a Conference - E88 Bangkok">
            <a:extLst>
              <a:ext uri="{FF2B5EF4-FFF2-40B4-BE49-F238E27FC236}">
                <a16:creationId xmlns:a16="http://schemas.microsoft.com/office/drawing/2014/main" id="{52739791-215B-48C4-A35F-D68D05317FC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36" r="46880"/>
          <a:stretch/>
        </p:blipFill>
        <p:spPr bwMode="auto">
          <a:xfrm>
            <a:off x="2658111" y="1845508"/>
            <a:ext cx="4710633" cy="6595984"/>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oup 16"/>
          <p:cNvGrpSpPr/>
          <p:nvPr/>
        </p:nvGrpSpPr>
        <p:grpSpPr>
          <a:xfrm>
            <a:off x="2067071" y="2800046"/>
            <a:ext cx="1182082" cy="1182082"/>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18" name="TextBox 16">
            <a:extLst>
              <a:ext uri="{FF2B5EF4-FFF2-40B4-BE49-F238E27FC236}">
                <a16:creationId xmlns:a16="http://schemas.microsoft.com/office/drawing/2014/main" id="{3A27C363-DBE2-4C8F-B3DC-9E5C92DF787D}"/>
              </a:ext>
            </a:extLst>
          </p:cNvPr>
          <p:cNvSpPr txBox="1"/>
          <p:nvPr/>
        </p:nvSpPr>
        <p:spPr>
          <a:xfrm>
            <a:off x="10052680" y="8852535"/>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33751087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Example</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785196"/>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Imagine that Alice likes the movies </a:t>
              </a:r>
              <a:r>
                <a:rPr lang="en-US" sz="2800" i="1" spc="36" dirty="0">
                  <a:solidFill>
                    <a:srgbClr val="3D4248"/>
                  </a:solidFill>
                  <a:latin typeface="Clear Sans Regular"/>
                </a:rPr>
                <a:t>The Dark Knight</a:t>
              </a:r>
              <a:r>
                <a:rPr lang="en-US" sz="2800" spc="36" dirty="0">
                  <a:solidFill>
                    <a:srgbClr val="3D4248"/>
                  </a:solidFill>
                  <a:latin typeface="Clear Sans Regular"/>
                </a:rPr>
                <a:t>, </a:t>
              </a:r>
              <a:r>
                <a:rPr lang="en-US" sz="2800" i="1" spc="36" dirty="0">
                  <a:solidFill>
                    <a:srgbClr val="3D4248"/>
                  </a:solidFill>
                  <a:latin typeface="Clear Sans Regular"/>
                </a:rPr>
                <a:t>Iron Man</a:t>
              </a:r>
              <a:r>
                <a:rPr lang="en-US" sz="2800" spc="36" dirty="0">
                  <a:solidFill>
                    <a:srgbClr val="3D4248"/>
                  </a:solidFill>
                  <a:latin typeface="Clear Sans Regular"/>
                </a:rPr>
                <a:t>, and </a:t>
              </a:r>
              <a:r>
                <a:rPr lang="en-US" sz="2800" i="1" spc="36" dirty="0">
                  <a:solidFill>
                    <a:srgbClr val="3D4248"/>
                  </a:solidFill>
                  <a:latin typeface="Clear Sans Regular"/>
                </a:rPr>
                <a:t>Man</a:t>
              </a:r>
            </a:p>
            <a:p>
              <a:pPr>
                <a:lnSpc>
                  <a:spcPts val="2880"/>
                </a:lnSpc>
              </a:pPr>
              <a:r>
                <a:rPr lang="en-US" sz="2800" i="1" spc="36" dirty="0">
                  <a:solidFill>
                    <a:srgbClr val="3D4248"/>
                  </a:solidFill>
                  <a:latin typeface="Clear Sans Regular"/>
                </a:rPr>
                <a:t>of Steel</a:t>
              </a:r>
              <a:r>
                <a:rPr lang="en-US" sz="2800" spc="36" dirty="0">
                  <a:solidFill>
                    <a:srgbClr val="3D4248"/>
                  </a:solidFill>
                  <a:latin typeface="Clear Sans Regular"/>
                </a:rPr>
                <a:t>. It is pretty evident that Alice has a taste for superhero movies.</a:t>
              </a:r>
            </a:p>
            <a:p>
              <a:pPr>
                <a:lnSpc>
                  <a:spcPts val="2880"/>
                </a:lnSpc>
              </a:pPr>
              <a:r>
                <a:rPr lang="en-US" sz="2800" spc="36" dirty="0">
                  <a:solidFill>
                    <a:srgbClr val="3D4248"/>
                  </a:solidFill>
                  <a:latin typeface="Clear Sans Regular"/>
                </a:rPr>
                <a:t>However, our models from the previous chapter would not be able to</a:t>
              </a:r>
            </a:p>
            <a:p>
              <a:pPr>
                <a:lnSpc>
                  <a:spcPts val="2880"/>
                </a:lnSpc>
              </a:pPr>
              <a:r>
                <a:rPr lang="en-US" sz="2800" spc="36" dirty="0">
                  <a:solidFill>
                    <a:srgbClr val="3D4248"/>
                  </a:solidFill>
                  <a:latin typeface="Clear Sans Regular"/>
                </a:rPr>
                <a:t>capture this detail.</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179795" y="4252001"/>
            <a:ext cx="6553200" cy="4462760"/>
            <a:chOff x="-1857303" y="-191566"/>
            <a:chExt cx="10021877" cy="999026"/>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999026"/>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It is also possible that two movies have the same genre, timeline, and</a:t>
              </a:r>
            </a:p>
            <a:p>
              <a:pPr>
                <a:lnSpc>
                  <a:spcPts val="2880"/>
                </a:lnSpc>
              </a:pPr>
              <a:r>
                <a:rPr lang="en-US" sz="2800" spc="36" dirty="0">
                  <a:solidFill>
                    <a:srgbClr val="3D4248"/>
                  </a:solidFill>
                  <a:latin typeface="Clear Sans Regular"/>
                </a:rPr>
                <a:t>duration characteristics but differ hugely in their audience. Consider</a:t>
              </a:r>
            </a:p>
            <a:p>
              <a:pPr>
                <a:lnSpc>
                  <a:spcPts val="2880"/>
                </a:lnSpc>
              </a:pPr>
              <a:r>
                <a:rPr lang="en-US" sz="2800" spc="36" dirty="0">
                  <a:solidFill>
                    <a:srgbClr val="3D4248"/>
                  </a:solidFill>
                  <a:latin typeface="Clear Sans Regular"/>
                </a:rPr>
                <a:t>The Hangover and Forgetting Sarah Marshall, for example.</a:t>
              </a:r>
            </a:p>
            <a:p>
              <a:pPr>
                <a:lnSpc>
                  <a:spcPts val="2880"/>
                </a:lnSpc>
              </a:pPr>
              <a:r>
                <a:rPr lang="en-US" sz="2800" spc="36" dirty="0">
                  <a:solidFill>
                    <a:srgbClr val="3D4248"/>
                  </a:solidFill>
                  <a:latin typeface="Clear Sans Regular"/>
                </a:rPr>
                <a:t>Both these movies were released in the first decade of the 21st century, both lasted around two hours, and both were comedies. However, the kind of audience that enjoyed these movies was very different.</a:t>
              </a:r>
            </a:p>
          </p:txBody>
        </p:sp>
      </p:grpSp>
      <p:pic>
        <p:nvPicPr>
          <p:cNvPr id="12" name="Imagen 11">
            <a:extLst>
              <a:ext uri="{FF2B5EF4-FFF2-40B4-BE49-F238E27FC236}">
                <a16:creationId xmlns:a16="http://schemas.microsoft.com/office/drawing/2014/main" id="{60792473-E3A6-489C-B7A8-BA1A7B4BDF83}"/>
              </a:ext>
            </a:extLst>
          </p:cNvPr>
          <p:cNvPicPr>
            <a:picLocks noChangeAspect="1"/>
          </p:cNvPicPr>
          <p:nvPr/>
        </p:nvPicPr>
        <p:blipFill>
          <a:blip r:embed="rId2"/>
          <a:stretch>
            <a:fillRect/>
          </a:stretch>
        </p:blipFill>
        <p:spPr>
          <a:xfrm>
            <a:off x="2790419" y="4005574"/>
            <a:ext cx="5617483" cy="4955615"/>
          </a:xfrm>
          <a:prstGeom prst="rect">
            <a:avLst/>
          </a:prstGeom>
        </p:spPr>
      </p:pic>
    </p:spTree>
    <p:extLst>
      <p:ext uri="{BB962C8B-B14F-4D97-AF65-F5344CB8AC3E}">
        <p14:creationId xmlns:p14="http://schemas.microsoft.com/office/powerpoint/2010/main" val="36306975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629004" y="504068"/>
            <a:ext cx="14905299" cy="2162643"/>
            <a:chOff x="3516" y="-166312"/>
            <a:chExt cx="12772409" cy="3543266"/>
          </a:xfrm>
        </p:grpSpPr>
        <p:sp>
          <p:nvSpPr>
            <p:cNvPr id="32" name="TextBox 32"/>
            <p:cNvSpPr txBox="1"/>
            <p:nvPr/>
          </p:nvSpPr>
          <p:spPr>
            <a:xfrm>
              <a:off x="1349988" y="-166312"/>
              <a:ext cx="11425937" cy="3543266"/>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two types of content-based recommender</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3505748" y="3898546"/>
            <a:ext cx="11276503" cy="2975172"/>
            <a:chOff x="-1857303" y="-191566"/>
            <a:chExt cx="10021877" cy="666017"/>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666017"/>
            </a:xfrm>
            <a:prstGeom prst="rect">
              <a:avLst/>
            </a:prstGeom>
          </p:spPr>
          <p:txBody>
            <a:bodyPr wrap="square" lIns="0" tIns="0" rIns="0" bIns="0" rtlCol="0" anchor="t">
              <a:spAutoFit/>
            </a:bodyPr>
            <a:lstStyle/>
            <a:p>
              <a:pPr>
                <a:lnSpc>
                  <a:spcPts val="2880"/>
                </a:lnSpc>
              </a:pPr>
              <a:r>
                <a:rPr lang="en-US" sz="2800" b="1" i="1" spc="36" dirty="0">
                  <a:solidFill>
                    <a:srgbClr val="3D4248"/>
                  </a:solidFill>
                  <a:latin typeface="Clear Sans Regular"/>
                </a:rPr>
                <a:t>Plot description-based recommender</a:t>
              </a:r>
              <a:r>
                <a:rPr lang="en-US" sz="2800" spc="36" dirty="0">
                  <a:solidFill>
                    <a:srgbClr val="3D4248"/>
                  </a:solidFill>
                  <a:latin typeface="Clear Sans Regular"/>
                </a:rPr>
                <a:t>: This model compares the</a:t>
              </a:r>
            </a:p>
            <a:p>
              <a:pPr>
                <a:lnSpc>
                  <a:spcPts val="2880"/>
                </a:lnSpc>
              </a:pPr>
              <a:r>
                <a:rPr lang="en-US" sz="2800" spc="36" dirty="0">
                  <a:solidFill>
                    <a:srgbClr val="3D4248"/>
                  </a:solidFill>
                  <a:latin typeface="Clear Sans Regular"/>
                </a:rPr>
                <a:t>descriptions and taglines of different movies, and provides</a:t>
              </a:r>
            </a:p>
            <a:p>
              <a:pPr>
                <a:lnSpc>
                  <a:spcPts val="2880"/>
                </a:lnSpc>
              </a:pPr>
              <a:r>
                <a:rPr lang="en-US" sz="2800" spc="36" dirty="0">
                  <a:solidFill>
                    <a:srgbClr val="3D4248"/>
                  </a:solidFill>
                  <a:latin typeface="Clear Sans Regular"/>
                </a:rPr>
                <a:t>recommendations that have the most similar plot descriptions.</a:t>
              </a:r>
            </a:p>
            <a:p>
              <a:pPr>
                <a:lnSpc>
                  <a:spcPts val="2880"/>
                </a:lnSpc>
              </a:pPr>
              <a:endParaRPr lang="en-US" sz="2800" spc="36" dirty="0">
                <a:solidFill>
                  <a:srgbClr val="3D4248"/>
                </a:solidFill>
                <a:latin typeface="Clear Sans Regular"/>
              </a:endParaRPr>
            </a:p>
            <a:p>
              <a:pPr>
                <a:lnSpc>
                  <a:spcPts val="2880"/>
                </a:lnSpc>
              </a:pPr>
              <a:r>
                <a:rPr lang="en-US" sz="2800" b="1" i="1" spc="36" dirty="0">
                  <a:solidFill>
                    <a:srgbClr val="3D4248"/>
                  </a:solidFill>
                  <a:latin typeface="Clear Sans Regular"/>
                </a:rPr>
                <a:t>Metadata-based recommender: </a:t>
              </a:r>
              <a:r>
                <a:rPr lang="en-US" sz="2800" spc="36" dirty="0">
                  <a:solidFill>
                    <a:srgbClr val="3D4248"/>
                  </a:solidFill>
                  <a:latin typeface="Clear Sans Regular"/>
                </a:rPr>
                <a:t>This model takes a host of features,</a:t>
              </a:r>
            </a:p>
            <a:p>
              <a:pPr>
                <a:lnSpc>
                  <a:spcPts val="2880"/>
                </a:lnSpc>
              </a:pPr>
              <a:r>
                <a:rPr lang="en-US" sz="2800" spc="36" dirty="0">
                  <a:solidFill>
                    <a:srgbClr val="3D4248"/>
                  </a:solidFill>
                  <a:latin typeface="Clear Sans Regular"/>
                </a:rPr>
                <a:t>such as genres, keywords, cast, and crew, into consideration and</a:t>
              </a:r>
            </a:p>
            <a:p>
              <a:pPr>
                <a:lnSpc>
                  <a:spcPts val="2880"/>
                </a:lnSpc>
              </a:pPr>
              <a:r>
                <a:rPr lang="en-US" sz="2800" spc="36" dirty="0">
                  <a:solidFill>
                    <a:srgbClr val="3D4248"/>
                  </a:solidFill>
                  <a:latin typeface="Clear Sans Regular"/>
                </a:rPr>
                <a:t>provides recommendations that are the most similar with respect to the aforementioned features.</a:t>
              </a:r>
            </a:p>
          </p:txBody>
        </p:sp>
      </p:grpSp>
    </p:spTree>
    <p:extLst>
      <p:ext uri="{BB962C8B-B14F-4D97-AF65-F5344CB8AC3E}">
        <p14:creationId xmlns:p14="http://schemas.microsoft.com/office/powerpoint/2010/main" val="25520368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46184"/>
            <a:chOff x="3516" y="-166312"/>
            <a:chExt cx="12772409" cy="1714064"/>
          </a:xfrm>
        </p:grpSpPr>
        <p:sp>
          <p:nvSpPr>
            <p:cNvPr id="32" name="TextBox 32"/>
            <p:cNvSpPr txBox="1"/>
            <p:nvPr/>
          </p:nvSpPr>
          <p:spPr>
            <a:xfrm>
              <a:off x="1349988" y="-166312"/>
              <a:ext cx="11425937" cy="1714064"/>
            </a:xfrm>
            <a:prstGeom prst="rect">
              <a:avLst/>
            </a:prstGeom>
          </p:spPr>
          <p:txBody>
            <a:bodyPr wrap="square" lIns="0" tIns="0" rIns="0" bIns="0" rtlCol="0" anchor="t">
              <a:spAutoFit/>
            </a:bodyPr>
            <a:lstStyle/>
            <a:p>
              <a:pPr algn="ctr">
                <a:lnSpc>
                  <a:spcPts val="8800"/>
                </a:lnSpc>
              </a:pPr>
              <a:r>
                <a:rPr lang="es-CO" sz="6000" spc="-240" dirty="0" err="1">
                  <a:solidFill>
                    <a:srgbClr val="3D4248"/>
                  </a:solidFill>
                  <a:latin typeface="Clear Sans Regular"/>
                </a:rPr>
                <a:t>CountVectorizer</a:t>
              </a:r>
              <a:endParaRPr lang="en-US" sz="6000" spc="-240" dirty="0">
                <a:solidFill>
                  <a:srgbClr val="3D4248"/>
                </a:solidFill>
                <a:latin typeface="Clear Sans Regular"/>
              </a:endParaRP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164697" y="1564200"/>
            <a:ext cx="12857020" cy="2975169"/>
            <a:chOff x="-3682944" y="-256304"/>
            <a:chExt cx="11847518" cy="35450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354500"/>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err="1">
                  <a:solidFill>
                    <a:srgbClr val="3D4248"/>
                  </a:solidFill>
                  <a:latin typeface="Clear Sans Regular"/>
                </a:rPr>
                <a:t>CountVectorizer</a:t>
              </a:r>
              <a:r>
                <a:rPr lang="en-US" sz="2800" spc="36" dirty="0">
                  <a:solidFill>
                    <a:srgbClr val="3D4248"/>
                  </a:solidFill>
                  <a:latin typeface="Clear Sans Regular"/>
                </a:rPr>
                <a:t> is the simplest type of vectorizer and is best explained with the help of an example. Imagine that we have three documents, A, B, and C, which are as follows:</a:t>
              </a:r>
            </a:p>
            <a:p>
              <a:pPr>
                <a:lnSpc>
                  <a:spcPts val="2880"/>
                </a:lnSpc>
              </a:pPr>
              <a:endParaRPr lang="en-US" sz="2800" spc="36" dirty="0">
                <a:solidFill>
                  <a:srgbClr val="3D4248"/>
                </a:solidFill>
                <a:latin typeface="Clear Sans Regular"/>
              </a:endParaRPr>
            </a:p>
            <a:p>
              <a:pPr>
                <a:lnSpc>
                  <a:spcPts val="2880"/>
                </a:lnSpc>
              </a:pPr>
              <a:r>
                <a:rPr lang="en-US" sz="2800" spc="36" dirty="0">
                  <a:solidFill>
                    <a:srgbClr val="3D4248"/>
                  </a:solidFill>
                  <a:latin typeface="Clear Sans Regular"/>
                </a:rPr>
                <a:t>A: The sun is a star. </a:t>
              </a:r>
            </a:p>
            <a:p>
              <a:pPr>
                <a:lnSpc>
                  <a:spcPts val="2880"/>
                </a:lnSpc>
              </a:pPr>
              <a:r>
                <a:rPr lang="en-US" sz="2800" spc="36" dirty="0">
                  <a:solidFill>
                    <a:srgbClr val="3D4248"/>
                  </a:solidFill>
                  <a:latin typeface="Clear Sans Regular"/>
                </a:rPr>
                <a:t>B: My love is like a red, red rose </a:t>
              </a:r>
            </a:p>
            <a:p>
              <a:pPr>
                <a:lnSpc>
                  <a:spcPts val="2880"/>
                </a:lnSpc>
              </a:pPr>
              <a:r>
                <a:rPr lang="en-US" sz="2800" spc="36" dirty="0">
                  <a:solidFill>
                    <a:srgbClr val="3D4248"/>
                  </a:solidFill>
                  <a:latin typeface="Clear Sans Regular"/>
                </a:rPr>
                <a:t>C: Mary had a little lamb</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9274551" y="3129294"/>
            <a:ext cx="7041404" cy="3347068"/>
            <a:chOff x="-1857303" y="-191566"/>
            <a:chExt cx="10021877" cy="749269"/>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749269"/>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The, sun, is, a, star, my, love, like, red, rose, </a:t>
              </a:r>
              <a:r>
                <a:rPr lang="en-US" sz="2800" spc="36" dirty="0" err="1">
                  <a:solidFill>
                    <a:srgbClr val="3D4248"/>
                  </a:solidFill>
                  <a:latin typeface="Clear Sans Regular"/>
                </a:rPr>
                <a:t>mary</a:t>
              </a:r>
              <a:r>
                <a:rPr lang="en-US" sz="2800" spc="36" dirty="0">
                  <a:solidFill>
                    <a:srgbClr val="3D4248"/>
                  </a:solidFill>
                  <a:latin typeface="Clear Sans Regular"/>
                </a:rPr>
                <a:t>, had, little, lamb. </a:t>
              </a:r>
            </a:p>
            <a:p>
              <a:pPr>
                <a:lnSpc>
                  <a:spcPts val="2880"/>
                </a:lnSpc>
              </a:pPr>
              <a:endParaRPr lang="en-US" sz="2800" spc="36" dirty="0">
                <a:solidFill>
                  <a:srgbClr val="3D4248"/>
                </a:solidFill>
                <a:latin typeface="Clear Sans Regular"/>
              </a:endParaRPr>
            </a:p>
            <a:p>
              <a:pPr>
                <a:lnSpc>
                  <a:spcPts val="2880"/>
                </a:lnSpc>
              </a:pPr>
              <a:r>
                <a:rPr lang="en-US" sz="2800" spc="36" dirty="0">
                  <a:solidFill>
                    <a:srgbClr val="3D4248"/>
                  </a:solidFill>
                  <a:latin typeface="Clear Sans Regular"/>
                </a:rPr>
                <a:t>Consequently, the size of the vocabulary is 14.</a:t>
              </a:r>
            </a:p>
            <a:p>
              <a:pPr>
                <a:lnSpc>
                  <a:spcPts val="2880"/>
                </a:lnSpc>
              </a:pPr>
              <a:endParaRPr lang="en-US" sz="2800" spc="36" dirty="0">
                <a:solidFill>
                  <a:srgbClr val="3D4248"/>
                </a:solidFill>
                <a:latin typeface="Clear Sans Regular"/>
              </a:endParaRPr>
            </a:p>
            <a:p>
              <a:pPr>
                <a:lnSpc>
                  <a:spcPts val="2880"/>
                </a:lnSpc>
              </a:pPr>
              <a:r>
                <a:rPr lang="en-US" sz="2800" b="1" spc="36" dirty="0">
                  <a:solidFill>
                    <a:srgbClr val="3D4248"/>
                  </a:solidFill>
                  <a:latin typeface="Clear Sans Regular"/>
                </a:rPr>
                <a:t>V: </a:t>
              </a:r>
              <a:r>
                <a:rPr lang="en-US" sz="2800" spc="36" dirty="0">
                  <a:solidFill>
                    <a:srgbClr val="3D4248"/>
                  </a:solidFill>
                  <a:latin typeface="Clear Sans Regular"/>
                </a:rPr>
                <a:t>like, little, lamb, love, </a:t>
              </a:r>
              <a:r>
                <a:rPr lang="en-US" sz="2800" spc="36" dirty="0" err="1">
                  <a:solidFill>
                    <a:srgbClr val="3D4248"/>
                  </a:solidFill>
                  <a:latin typeface="Clear Sans Regular"/>
                </a:rPr>
                <a:t>mary</a:t>
              </a:r>
              <a:r>
                <a:rPr lang="en-US" sz="2800" spc="36" dirty="0">
                  <a:solidFill>
                    <a:srgbClr val="3D4248"/>
                  </a:solidFill>
                  <a:latin typeface="Clear Sans Regular"/>
                </a:rPr>
                <a:t>, red, rose, sun, star.</a:t>
              </a:r>
            </a:p>
            <a:p>
              <a:pPr>
                <a:lnSpc>
                  <a:spcPts val="2880"/>
                </a:lnSpc>
              </a:pPr>
              <a:endParaRPr lang="en-US" sz="2800" spc="36" dirty="0">
                <a:solidFill>
                  <a:srgbClr val="3D4248"/>
                </a:solidFill>
                <a:latin typeface="Clear Sans Regular"/>
              </a:endParaRPr>
            </a:p>
          </p:txBody>
        </p:sp>
      </p:grpSp>
      <p:pic>
        <p:nvPicPr>
          <p:cNvPr id="10" name="Imagen 9">
            <a:extLst>
              <a:ext uri="{FF2B5EF4-FFF2-40B4-BE49-F238E27FC236}">
                <a16:creationId xmlns:a16="http://schemas.microsoft.com/office/drawing/2014/main" id="{D397D4E0-5673-4F5B-9D2B-0362889E2E83}"/>
              </a:ext>
            </a:extLst>
          </p:cNvPr>
          <p:cNvPicPr>
            <a:picLocks noChangeAspect="1"/>
          </p:cNvPicPr>
          <p:nvPr/>
        </p:nvPicPr>
        <p:blipFill>
          <a:blip r:embed="rId2"/>
          <a:stretch>
            <a:fillRect/>
          </a:stretch>
        </p:blipFill>
        <p:spPr>
          <a:xfrm>
            <a:off x="1169697" y="5597330"/>
            <a:ext cx="7633485" cy="2746570"/>
          </a:xfrm>
          <a:prstGeom prst="rect">
            <a:avLst/>
          </a:prstGeom>
        </p:spPr>
      </p:pic>
      <p:sp>
        <p:nvSpPr>
          <p:cNvPr id="26" name="TextBox 11">
            <a:extLst>
              <a:ext uri="{FF2B5EF4-FFF2-40B4-BE49-F238E27FC236}">
                <a16:creationId xmlns:a16="http://schemas.microsoft.com/office/drawing/2014/main" id="{D3CECBC4-A011-4854-BCD7-9D9F58E56064}"/>
              </a:ext>
            </a:extLst>
          </p:cNvPr>
          <p:cNvSpPr txBox="1"/>
          <p:nvPr/>
        </p:nvSpPr>
        <p:spPr>
          <a:xfrm>
            <a:off x="9274551" y="6519690"/>
            <a:ext cx="7041404" cy="2231380"/>
          </a:xfrm>
          <a:prstGeom prst="rect">
            <a:avLst/>
          </a:prstGeom>
        </p:spPr>
        <p:txBody>
          <a:bodyPr wrap="square" lIns="0" tIns="0" rIns="0" bIns="0" rtlCol="0" anchor="t">
            <a:spAutoFit/>
          </a:bodyPr>
          <a:lstStyle/>
          <a:p>
            <a:pPr>
              <a:lnSpc>
                <a:spcPts val="2880"/>
              </a:lnSpc>
            </a:pPr>
            <a:r>
              <a:rPr lang="pt-BR" sz="2800" spc="36" dirty="0">
                <a:solidFill>
                  <a:srgbClr val="3D4248"/>
                </a:solidFill>
                <a:latin typeface="Clear Sans Regular"/>
              </a:rPr>
              <a:t>A: (0, 0, 0, 0, 0, 0, 0, 1, 1)</a:t>
            </a:r>
          </a:p>
          <a:p>
            <a:pPr>
              <a:lnSpc>
                <a:spcPts val="2880"/>
              </a:lnSpc>
            </a:pPr>
            <a:endParaRPr lang="pt-BR" sz="2800" spc="36" dirty="0">
              <a:solidFill>
                <a:srgbClr val="3D4248"/>
              </a:solidFill>
              <a:latin typeface="Clear Sans Regular"/>
            </a:endParaRPr>
          </a:p>
          <a:p>
            <a:pPr>
              <a:lnSpc>
                <a:spcPts val="2880"/>
              </a:lnSpc>
            </a:pPr>
            <a:r>
              <a:rPr lang="pl-PL" sz="2800" spc="36" dirty="0">
                <a:solidFill>
                  <a:srgbClr val="3D4248"/>
                </a:solidFill>
                <a:latin typeface="Clear Sans Regular"/>
              </a:rPr>
              <a:t>B: (1, 0, 0, 1, 0, 2, 1, 0, 0)</a:t>
            </a:r>
            <a:endParaRPr lang="es-CO" sz="2800" spc="36" dirty="0">
              <a:solidFill>
                <a:srgbClr val="3D4248"/>
              </a:solidFill>
              <a:latin typeface="Clear Sans Regular"/>
            </a:endParaRPr>
          </a:p>
          <a:p>
            <a:pPr>
              <a:lnSpc>
                <a:spcPts val="2880"/>
              </a:lnSpc>
            </a:pPr>
            <a:endParaRPr lang="es-CO" sz="2800" spc="36" dirty="0">
              <a:solidFill>
                <a:srgbClr val="3D4248"/>
              </a:solidFill>
              <a:latin typeface="Clear Sans Regular"/>
            </a:endParaRPr>
          </a:p>
          <a:p>
            <a:pPr>
              <a:lnSpc>
                <a:spcPts val="2880"/>
              </a:lnSpc>
            </a:pPr>
            <a:r>
              <a:rPr lang="es-CO" sz="2800" spc="36" dirty="0">
                <a:solidFill>
                  <a:srgbClr val="3D4248"/>
                </a:solidFill>
                <a:latin typeface="Clear Sans Regular"/>
              </a:rPr>
              <a:t>C: (0, 1, 1, 0, 1, 0, 0, 0, 0)</a:t>
            </a:r>
            <a:endParaRPr lang="en-US" sz="2800" spc="36" dirty="0">
              <a:solidFill>
                <a:srgbClr val="3D4248"/>
              </a:solidFill>
              <a:latin typeface="Clear Sans Regular"/>
            </a:endParaRPr>
          </a:p>
          <a:p>
            <a:pPr>
              <a:lnSpc>
                <a:spcPts val="2880"/>
              </a:lnSpc>
            </a:pPr>
            <a:endParaRPr lang="en-US" sz="2800" spc="36" dirty="0">
              <a:solidFill>
                <a:srgbClr val="3D4248"/>
              </a:solidFill>
              <a:latin typeface="Clear Sans Regular"/>
            </a:endParaRPr>
          </a:p>
        </p:txBody>
      </p:sp>
    </p:spTree>
    <p:extLst>
      <p:ext uri="{BB962C8B-B14F-4D97-AF65-F5344CB8AC3E}">
        <p14:creationId xmlns:p14="http://schemas.microsoft.com/office/powerpoint/2010/main" val="37062601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TF-IDF Vectorizer</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164697" y="1564200"/>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177250"/>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takes the aforementioned point into consideration and assigns</a:t>
              </a:r>
            </a:p>
            <a:p>
              <a:pPr>
                <a:lnSpc>
                  <a:spcPts val="2880"/>
                </a:lnSpc>
              </a:pPr>
              <a:r>
                <a:rPr lang="en-US" sz="2800" spc="36" dirty="0">
                  <a:solidFill>
                    <a:srgbClr val="3D4248"/>
                  </a:solidFill>
                  <a:latin typeface="Clear Sans Regular"/>
                </a:rPr>
                <a:t>weights to each word according to the following formula. For every word</a:t>
              </a:r>
            </a:p>
            <a:p>
              <a:pPr>
                <a:lnSpc>
                  <a:spcPts val="2880"/>
                </a:lnSpc>
              </a:pPr>
              <a:r>
                <a:rPr lang="en-US" sz="2800" spc="36" dirty="0" err="1">
                  <a:solidFill>
                    <a:srgbClr val="3D4248"/>
                  </a:solidFill>
                  <a:latin typeface="Clear Sans Regular"/>
                </a:rPr>
                <a:t>i</a:t>
              </a:r>
              <a:r>
                <a:rPr lang="en-US" sz="2800" spc="36" dirty="0">
                  <a:solidFill>
                    <a:srgbClr val="3D4248"/>
                  </a:solidFill>
                  <a:latin typeface="Clear Sans Regular"/>
                </a:rPr>
                <a:t> in document j, the following applies: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553151" y="5103429"/>
            <a:ext cx="7041404" cy="2603276"/>
            <a:chOff x="-1857303" y="-191566"/>
            <a:chExt cx="10021877" cy="582765"/>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582765"/>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Let’s take an example to get a clearer understanding.</a:t>
              </a:r>
            </a:p>
            <a:p>
              <a:pPr>
                <a:lnSpc>
                  <a:spcPts val="2880"/>
                </a:lnSpc>
              </a:pPr>
              <a:endParaRPr lang="en-US" sz="2800" spc="36" dirty="0">
                <a:solidFill>
                  <a:srgbClr val="3D4248"/>
                </a:solidFill>
                <a:latin typeface="Clear Sans Regular"/>
              </a:endParaRPr>
            </a:p>
            <a:p>
              <a:pPr>
                <a:lnSpc>
                  <a:spcPts val="2880"/>
                </a:lnSpc>
              </a:pPr>
              <a:r>
                <a:rPr lang="en-US" sz="2800" spc="36" dirty="0">
                  <a:solidFill>
                    <a:srgbClr val="3D4248"/>
                  </a:solidFill>
                  <a:latin typeface="Clear Sans Regular"/>
                </a:rPr>
                <a:t>Sentence 1 : The car is driven on the road.</a:t>
              </a:r>
            </a:p>
            <a:p>
              <a:pPr>
                <a:lnSpc>
                  <a:spcPts val="2880"/>
                </a:lnSpc>
              </a:pPr>
              <a:endParaRPr lang="en-US" sz="2800" spc="36" dirty="0">
                <a:solidFill>
                  <a:srgbClr val="3D4248"/>
                </a:solidFill>
                <a:latin typeface="Clear Sans Regular"/>
              </a:endParaRPr>
            </a:p>
            <a:p>
              <a:pPr>
                <a:lnSpc>
                  <a:spcPts val="2880"/>
                </a:lnSpc>
              </a:pPr>
              <a:r>
                <a:rPr lang="en-US" sz="2800" spc="36" dirty="0">
                  <a:solidFill>
                    <a:srgbClr val="3D4248"/>
                  </a:solidFill>
                  <a:latin typeface="Clear Sans Regular"/>
                </a:rPr>
                <a:t>Sentence 2: The truck is driven on the highway.</a:t>
              </a:r>
            </a:p>
          </p:txBody>
        </p:sp>
      </p:grpSp>
      <p:pic>
        <p:nvPicPr>
          <p:cNvPr id="6148" name="Picture 4">
            <a:extLst>
              <a:ext uri="{FF2B5EF4-FFF2-40B4-BE49-F238E27FC236}">
                <a16:creationId xmlns:a16="http://schemas.microsoft.com/office/drawing/2014/main" id="{9CD44458-73F5-4B3A-80D2-65631C4F91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5900458"/>
            <a:ext cx="8681476" cy="381952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891AE479-61DF-4236-8880-A730D3D982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9900" y="3510264"/>
            <a:ext cx="4810125" cy="1219200"/>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F53F90F9-AB91-45C5-B0B2-8AEEB7571A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01152" y="4729464"/>
            <a:ext cx="6227620" cy="1190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5314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8221765" y="776932"/>
            <a:ext cx="8285951" cy="5629542"/>
            <a:chOff x="-385899" y="-2125346"/>
            <a:chExt cx="11047935" cy="6569447"/>
          </a:xfrm>
        </p:grpSpPr>
        <p:sp>
          <p:nvSpPr>
            <p:cNvPr id="10" name="TextBox 10"/>
            <p:cNvSpPr txBox="1"/>
            <p:nvPr/>
          </p:nvSpPr>
          <p:spPr>
            <a:xfrm>
              <a:off x="-385899" y="-2125346"/>
              <a:ext cx="11047935" cy="4514056"/>
            </a:xfrm>
            <a:prstGeom prst="rect">
              <a:avLst/>
            </a:prstGeom>
          </p:spPr>
          <p:txBody>
            <a:bodyPr wrap="square" lIns="0" tIns="0" rIns="0" bIns="0" rtlCol="0" anchor="t">
              <a:spAutoFit/>
            </a:bodyPr>
            <a:lstStyle/>
            <a:p>
              <a:pPr>
                <a:lnSpc>
                  <a:spcPts val="8800"/>
                </a:lnSpc>
              </a:pPr>
              <a:r>
                <a:rPr lang="en-US" sz="8000" spc="-240" dirty="0">
                  <a:solidFill>
                    <a:srgbClr val="3D4248"/>
                  </a:solidFill>
                  <a:latin typeface="Clear Sans Regular"/>
                </a:rPr>
                <a:t>Getting Started with Recommender Systems</a:t>
              </a:r>
            </a:p>
          </p:txBody>
        </p:sp>
        <p:sp>
          <p:nvSpPr>
            <p:cNvPr id="12" name="TextBox 12"/>
            <p:cNvSpPr txBox="1"/>
            <p:nvPr/>
          </p:nvSpPr>
          <p:spPr>
            <a:xfrm>
              <a:off x="-192951" y="3576125"/>
              <a:ext cx="10662036" cy="867976"/>
            </a:xfrm>
            <a:prstGeom prst="rect">
              <a:avLst/>
            </a:prstGeom>
          </p:spPr>
          <p:txBody>
            <a:bodyPr lIns="0" tIns="0" rIns="0" bIns="0" rtlCol="0" anchor="t">
              <a:spAutoFit/>
            </a:bodyPr>
            <a:lstStyle/>
            <a:p>
              <a:pPr marL="0" lvl="0" indent="0" algn="l">
                <a:lnSpc>
                  <a:spcPts val="2880"/>
                </a:lnSpc>
                <a:spcBef>
                  <a:spcPct val="0"/>
                </a:spcBef>
              </a:pPr>
              <a:r>
                <a:rPr lang="en-US" sz="2800" spc="36" dirty="0">
                  <a:solidFill>
                    <a:srgbClr val="3D4248"/>
                  </a:solidFill>
                  <a:latin typeface="Clear Sans Regular"/>
                </a:rPr>
                <a:t>Introduces the recommendation problem and the models popularly used to solve it.</a:t>
              </a:r>
            </a:p>
          </p:txBody>
        </p:sp>
      </p:grpSp>
      <p:pic>
        <p:nvPicPr>
          <p:cNvPr id="15" name="Picture 15"/>
          <p:cNvPicPr>
            <a:picLocks noChangeAspect="1"/>
          </p:cNvPicPr>
          <p:nvPr/>
        </p:nvPicPr>
        <p:blipFill>
          <a:blip r:embed="rId2"/>
          <a:srcRect/>
          <a:stretch>
            <a:fillRect/>
          </a:stretch>
        </p:blipFill>
        <p:spPr>
          <a:xfrm>
            <a:off x="2658112" y="1845508"/>
            <a:ext cx="4710632" cy="6595985"/>
          </a:xfrm>
          <a:prstGeom prst="rect">
            <a:avLst/>
          </a:prstGeom>
        </p:spPr>
      </p:pic>
      <p:grpSp>
        <p:nvGrpSpPr>
          <p:cNvPr id="16" name="Group 16"/>
          <p:cNvGrpSpPr/>
          <p:nvPr/>
        </p:nvGrpSpPr>
        <p:grpSpPr>
          <a:xfrm>
            <a:off x="2067071" y="2800046"/>
            <a:ext cx="1182082" cy="1182082"/>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18" name="TextBox 16">
            <a:extLst>
              <a:ext uri="{FF2B5EF4-FFF2-40B4-BE49-F238E27FC236}">
                <a16:creationId xmlns:a16="http://schemas.microsoft.com/office/drawing/2014/main" id="{3A27C363-DBE2-4C8F-B3DC-9E5C92DF787D}"/>
              </a:ext>
            </a:extLst>
          </p:cNvPr>
          <p:cNvSpPr txBox="1"/>
          <p:nvPr/>
        </p:nvSpPr>
        <p:spPr>
          <a:xfrm>
            <a:off x="10052680" y="8852535"/>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The cosine similarity score</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164697" y="1564200"/>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65875"/>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The cosine score is extremely robust and easy to calculate (especially when used in conjunction with </a:t>
              </a:r>
              <a:r>
                <a:rPr lang="en-US" sz="2800" spc="36" dirty="0" err="1">
                  <a:solidFill>
                    <a:srgbClr val="3D4248"/>
                  </a:solidFill>
                  <a:latin typeface="Clear Sans Regular"/>
                </a:rPr>
                <a:t>TFIDFVectorizer</a:t>
              </a:r>
              <a:r>
                <a:rPr lang="en-US" sz="2800" spc="36" dirty="0">
                  <a:solidFill>
                    <a:srgbClr val="3D4248"/>
                  </a:solidFill>
                  <a:latin typeface="Clear Sans Regular"/>
                </a:rPr>
                <a:t>).</a:t>
              </a:r>
            </a:p>
            <a:p>
              <a:pPr>
                <a:lnSpc>
                  <a:spcPts val="2880"/>
                </a:lnSpc>
              </a:pPr>
              <a:endParaRPr lang="en-US" sz="2800" spc="36" dirty="0">
                <a:solidFill>
                  <a:srgbClr val="3D4248"/>
                </a:solidFill>
                <a:latin typeface="Clear Sans Regular"/>
              </a:endParaRPr>
            </a:p>
            <a:p>
              <a:pPr>
                <a:lnSpc>
                  <a:spcPts val="2880"/>
                </a:lnSpc>
              </a:pPr>
              <a:r>
                <a:rPr lang="en-US" sz="2800" spc="36" dirty="0">
                  <a:solidFill>
                    <a:srgbClr val="3D4248"/>
                  </a:solidFill>
                  <a:latin typeface="Clear Sans Regular"/>
                </a:rPr>
                <a:t>The cosine similarity score between two documents, x and y, is as follows:</a:t>
              </a:r>
            </a:p>
            <a:p>
              <a:pPr>
                <a:lnSpc>
                  <a:spcPts val="2880"/>
                </a:lnSpc>
              </a:pPr>
              <a:endParaRPr lang="en-US" sz="2800" spc="36" dirty="0">
                <a:solidFill>
                  <a:srgbClr val="3D4248"/>
                </a:solidFill>
                <a:latin typeface="Clear Sans Regular"/>
              </a:endParaRP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553151" y="5103429"/>
            <a:ext cx="7041404"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333009"/>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The cosine score can take any value between -1 and 1. The higher the</a:t>
              </a:r>
            </a:p>
            <a:p>
              <a:pPr>
                <a:lnSpc>
                  <a:spcPts val="2880"/>
                </a:lnSpc>
              </a:pPr>
              <a:r>
                <a:rPr lang="en-US" sz="2800" spc="36" dirty="0">
                  <a:solidFill>
                    <a:srgbClr val="3D4248"/>
                  </a:solidFill>
                  <a:latin typeface="Clear Sans Regular"/>
                </a:rPr>
                <a:t>cosine score, the more similar the documents are to each other.</a:t>
              </a:r>
            </a:p>
          </p:txBody>
        </p:sp>
      </p:grpSp>
      <p:pic>
        <p:nvPicPr>
          <p:cNvPr id="7170" name="Picture 2" descr="Image for post">
            <a:extLst>
              <a:ext uri="{FF2B5EF4-FFF2-40B4-BE49-F238E27FC236}">
                <a16:creationId xmlns:a16="http://schemas.microsoft.com/office/drawing/2014/main" id="{64EF6201-2122-4694-B9B0-874266F0FD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32836" y="3812656"/>
            <a:ext cx="6563131" cy="5217652"/>
          </a:xfrm>
          <a:prstGeom prst="rect">
            <a:avLst/>
          </a:prstGeom>
          <a:noFill/>
          <a:extLst>
            <a:ext uri="{909E8E84-426E-40DD-AFC4-6F175D3DCCD1}">
              <a14:hiddenFill xmlns:a14="http://schemas.microsoft.com/office/drawing/2010/main">
                <a:solidFill>
                  <a:srgbClr val="FFFFFF"/>
                </a:solidFill>
              </a14:hiddenFill>
            </a:ext>
          </a:extLst>
        </p:spPr>
      </p:pic>
      <p:sp>
        <p:nvSpPr>
          <p:cNvPr id="26" name="CuadroTexto 25">
            <a:extLst>
              <a:ext uri="{FF2B5EF4-FFF2-40B4-BE49-F238E27FC236}">
                <a16:creationId xmlns:a16="http://schemas.microsoft.com/office/drawing/2014/main" id="{C058C603-D6EA-4717-8CB1-631D76DAF4B2}"/>
              </a:ext>
            </a:extLst>
          </p:cNvPr>
          <p:cNvSpPr txBox="1"/>
          <p:nvPr/>
        </p:nvSpPr>
        <p:spPr>
          <a:xfrm>
            <a:off x="2752320" y="9047388"/>
            <a:ext cx="6343648" cy="646331"/>
          </a:xfrm>
          <a:prstGeom prst="rect">
            <a:avLst/>
          </a:prstGeom>
          <a:noFill/>
        </p:spPr>
        <p:txBody>
          <a:bodyPr wrap="square">
            <a:spAutoFit/>
          </a:bodyPr>
          <a:lstStyle/>
          <a:p>
            <a:r>
              <a:rPr lang="es-CO" dirty="0"/>
              <a:t>https://medium.com/analytics-vidhya/how-recommendation-systems-work-75efdd562be</a:t>
            </a:r>
          </a:p>
        </p:txBody>
      </p:sp>
    </p:spTree>
    <p:extLst>
      <p:ext uri="{BB962C8B-B14F-4D97-AF65-F5344CB8AC3E}">
        <p14:creationId xmlns:p14="http://schemas.microsoft.com/office/powerpoint/2010/main" val="32149193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Plot description-based recommender</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218639" y="3591270"/>
            <a:ext cx="12857020" cy="3347070"/>
            <a:chOff x="-3682944" y="-256304"/>
            <a:chExt cx="11847518" cy="398813"/>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39881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These are the steps we are going to perform in building this model:</a:t>
              </a:r>
            </a:p>
            <a:p>
              <a:pPr>
                <a:lnSpc>
                  <a:spcPts val="2880"/>
                </a:lnSpc>
              </a:pPr>
              <a:endParaRPr lang="en-US" sz="2800" spc="36" dirty="0">
                <a:solidFill>
                  <a:srgbClr val="3D4248"/>
                </a:solidFill>
                <a:latin typeface="Clear Sans Regular"/>
              </a:endParaRPr>
            </a:p>
            <a:p>
              <a:pPr>
                <a:lnSpc>
                  <a:spcPts val="2880"/>
                </a:lnSpc>
              </a:pPr>
              <a:r>
                <a:rPr lang="en-US" sz="2800" spc="36" dirty="0">
                  <a:solidFill>
                    <a:srgbClr val="3D4248"/>
                  </a:solidFill>
                  <a:latin typeface="Clear Sans Regular"/>
                </a:rPr>
                <a:t>1. Obtain the data required to build the model</a:t>
              </a:r>
            </a:p>
            <a:p>
              <a:pPr>
                <a:lnSpc>
                  <a:spcPts val="2880"/>
                </a:lnSpc>
              </a:pPr>
              <a:r>
                <a:rPr lang="en-US" sz="2800" spc="36" dirty="0">
                  <a:solidFill>
                    <a:srgbClr val="3D4248"/>
                  </a:solidFill>
                  <a:latin typeface="Clear Sans Regular"/>
                </a:rPr>
                <a:t>2. Create TF-IDF vectors for the plot description (or overview) of every</a:t>
              </a:r>
            </a:p>
            <a:p>
              <a:pPr>
                <a:lnSpc>
                  <a:spcPts val="2880"/>
                </a:lnSpc>
              </a:pPr>
              <a:r>
                <a:rPr lang="en-US" sz="2800" spc="36" dirty="0">
                  <a:solidFill>
                    <a:srgbClr val="3D4248"/>
                  </a:solidFill>
                  <a:latin typeface="Clear Sans Regular"/>
                </a:rPr>
                <a:t>movie</a:t>
              </a:r>
            </a:p>
            <a:p>
              <a:pPr>
                <a:lnSpc>
                  <a:spcPts val="2880"/>
                </a:lnSpc>
              </a:pPr>
              <a:r>
                <a:rPr lang="en-US" sz="2800" spc="36" dirty="0">
                  <a:solidFill>
                    <a:srgbClr val="3D4248"/>
                  </a:solidFill>
                  <a:latin typeface="Clear Sans Regular"/>
                </a:rPr>
                <a:t>3. Compute the pairwise cosine similarity score of every movie</a:t>
              </a:r>
            </a:p>
            <a:p>
              <a:pPr>
                <a:lnSpc>
                  <a:spcPts val="2880"/>
                </a:lnSpc>
              </a:pPr>
              <a:r>
                <a:rPr lang="en-US" sz="2800" spc="36" dirty="0">
                  <a:solidFill>
                    <a:srgbClr val="3D4248"/>
                  </a:solidFill>
                  <a:latin typeface="Clear Sans Regular"/>
                </a:rPr>
                <a:t>4. Write the recommender function that takes in a movie title as an</a:t>
              </a:r>
            </a:p>
            <a:p>
              <a:pPr>
                <a:lnSpc>
                  <a:spcPts val="2880"/>
                </a:lnSpc>
              </a:pPr>
              <a:r>
                <a:rPr lang="en-US" sz="2800" spc="36" dirty="0">
                  <a:solidFill>
                    <a:srgbClr val="3D4248"/>
                  </a:solidFill>
                  <a:latin typeface="Clear Sans Regular"/>
                </a:rPr>
                <a:t>argument and outputs movies most similar to it based on the plot</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Tree>
    <p:extLst>
      <p:ext uri="{BB962C8B-B14F-4D97-AF65-F5344CB8AC3E}">
        <p14:creationId xmlns:p14="http://schemas.microsoft.com/office/powerpoint/2010/main" val="16585107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971675" y="3061137"/>
            <a:ext cx="14344650" cy="5840500"/>
            <a:chOff x="0" y="-51903"/>
            <a:chExt cx="6161474" cy="6776503"/>
          </a:xfrm>
        </p:grpSpPr>
        <p:grpSp>
          <p:nvGrpSpPr>
            <p:cNvPr id="10" name="Group 10"/>
            <p:cNvGrpSpPr/>
            <p:nvPr/>
          </p:nvGrpSpPr>
          <p:grpSpPr>
            <a:xfrm>
              <a:off x="0" y="-51903"/>
              <a:ext cx="6161474" cy="6776503"/>
              <a:chOff x="0" y="-13168"/>
              <a:chExt cx="1563189" cy="1719224"/>
            </a:xfrm>
          </p:grpSpPr>
          <p:sp>
            <p:nvSpPr>
              <p:cNvPr id="11" name="Freeform 11"/>
              <p:cNvSpPr/>
              <p:nvPr/>
            </p:nvSpPr>
            <p:spPr>
              <a:xfrm>
                <a:off x="0" y="-13168"/>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pic>
          <p:nvPicPr>
            <p:cNvPr id="12" name="Picture 1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43703" y="541619"/>
              <a:ext cx="531239" cy="963593"/>
            </a:xfrm>
            <a:prstGeom prst="rect">
              <a:avLst/>
            </a:prstGeom>
          </p:spPr>
        </p:pic>
        <p:sp>
          <p:nvSpPr>
            <p:cNvPr id="14" name="TextBox 14"/>
            <p:cNvSpPr txBox="1"/>
            <p:nvPr/>
          </p:nvSpPr>
          <p:spPr>
            <a:xfrm>
              <a:off x="809323" y="1541381"/>
              <a:ext cx="5074068" cy="4746468"/>
            </a:xfrm>
            <a:prstGeom prst="rect">
              <a:avLst/>
            </a:prstGeom>
          </p:spPr>
          <p:txBody>
            <a:bodyPr lIns="0" tIns="0" rIns="0" bIns="0" rtlCol="0" anchor="t">
              <a:spAutoFit/>
            </a:bodyPr>
            <a:lstStyle/>
            <a:p>
              <a:pPr>
                <a:lnSpc>
                  <a:spcPts val="2880"/>
                </a:lnSpc>
              </a:pPr>
              <a:r>
                <a:rPr lang="en-US" sz="2800" spc="36" dirty="0">
                  <a:solidFill>
                    <a:srgbClr val="3D4248"/>
                  </a:solidFill>
                  <a:latin typeface="Clear Sans Regular"/>
                </a:rPr>
                <a:t>We first learned about document vectors and gained a brief introduction to the cosine similarity score. Next, we built a recommender that identified movies with similar plot descriptions. We then proceeded to build a more advanced model that leveraged the power of other metadata, such as genres, keywords, and credits. Finally, we discussed a few methods by which we could improve our existing system.</a:t>
              </a:r>
            </a:p>
            <a:p>
              <a:pPr>
                <a:lnSpc>
                  <a:spcPts val="2880"/>
                </a:lnSpc>
              </a:pPr>
              <a:r>
                <a:rPr lang="en-US" sz="2800" spc="36" dirty="0">
                  <a:solidFill>
                    <a:srgbClr val="3D4248"/>
                  </a:solidFill>
                  <a:latin typeface="Clear Sans Regular"/>
                </a:rPr>
                <a:t>With this, we formally come to an end of our tour of content-based recommendation system. In the next chapters, we will cover what is arguably the most popular recommendation model in the industry today: collaborative filtering.</a:t>
              </a:r>
            </a:p>
          </p:txBody>
        </p:sp>
      </p:grpSp>
      <p:sp>
        <p:nvSpPr>
          <p:cNvPr id="27" name="TextBox 27"/>
          <p:cNvSpPr txBox="1"/>
          <p:nvPr/>
        </p:nvSpPr>
        <p:spPr>
          <a:xfrm>
            <a:off x="2732395" y="1655445"/>
            <a:ext cx="12823211" cy="1149350"/>
          </a:xfrm>
          <a:prstGeom prst="rect">
            <a:avLst/>
          </a:prstGeom>
        </p:spPr>
        <p:txBody>
          <a:bodyPr lIns="0" tIns="0" rIns="0" bIns="0" rtlCol="0" anchor="t">
            <a:spAutoFit/>
          </a:bodyPr>
          <a:lstStyle/>
          <a:p>
            <a:pPr algn="ctr">
              <a:lnSpc>
                <a:spcPts val="8800"/>
              </a:lnSpc>
            </a:pPr>
            <a:r>
              <a:rPr lang="en-US" sz="8000" spc="-240" dirty="0">
                <a:solidFill>
                  <a:srgbClr val="3D4248"/>
                </a:solidFill>
                <a:latin typeface="Clear Sans Regular"/>
              </a:rPr>
              <a:t>Summary</a:t>
            </a:r>
          </a:p>
        </p:txBody>
      </p:sp>
      <p:sp>
        <p:nvSpPr>
          <p:cNvPr id="28" name="TextBox 16">
            <a:extLst>
              <a:ext uri="{FF2B5EF4-FFF2-40B4-BE49-F238E27FC236}">
                <a16:creationId xmlns:a16="http://schemas.microsoft.com/office/drawing/2014/main" id="{DB9C6739-67CE-45A6-BE8D-1FC2832AB278}"/>
              </a:ext>
            </a:extLst>
          </p:cNvPr>
          <p:cNvSpPr txBox="1"/>
          <p:nvPr/>
        </p:nvSpPr>
        <p:spPr>
          <a:xfrm>
            <a:off x="10439400" y="9361176"/>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40191620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8221765" y="776932"/>
            <a:ext cx="8285951" cy="6284858"/>
            <a:chOff x="-385899" y="-2125346"/>
            <a:chExt cx="11047935" cy="7334173"/>
          </a:xfrm>
        </p:grpSpPr>
        <p:sp>
          <p:nvSpPr>
            <p:cNvPr id="10" name="TextBox 10"/>
            <p:cNvSpPr txBox="1"/>
            <p:nvPr/>
          </p:nvSpPr>
          <p:spPr>
            <a:xfrm>
              <a:off x="-385899" y="-2125346"/>
              <a:ext cx="11047935" cy="3950790"/>
            </a:xfrm>
            <a:prstGeom prst="rect">
              <a:avLst/>
            </a:prstGeom>
          </p:spPr>
          <p:txBody>
            <a:bodyPr wrap="square" lIns="0" tIns="0" rIns="0" bIns="0" rtlCol="0" anchor="t">
              <a:spAutoFit/>
            </a:bodyPr>
            <a:lstStyle/>
            <a:p>
              <a:pPr>
                <a:lnSpc>
                  <a:spcPts val="8800"/>
                </a:lnSpc>
              </a:pPr>
              <a:r>
                <a:rPr lang="en-US" sz="8000" spc="-240" dirty="0">
                  <a:solidFill>
                    <a:srgbClr val="3D4248"/>
                  </a:solidFill>
                  <a:latin typeface="Clear Sans Regular"/>
                </a:rPr>
                <a:t>Getting Started with Data Mining Techniques</a:t>
              </a:r>
            </a:p>
          </p:txBody>
        </p:sp>
        <p:sp>
          <p:nvSpPr>
            <p:cNvPr id="12" name="TextBox 12"/>
            <p:cNvSpPr txBox="1"/>
            <p:nvPr/>
          </p:nvSpPr>
          <p:spPr>
            <a:xfrm>
              <a:off x="-192951" y="3472874"/>
              <a:ext cx="10662036" cy="1735953"/>
            </a:xfrm>
            <a:prstGeom prst="rect">
              <a:avLst/>
            </a:prstGeom>
          </p:spPr>
          <p:txBody>
            <a:bodyPr lIns="0" tIns="0" rIns="0" bIns="0" rtlCol="0" anchor="t">
              <a:spAutoFit/>
            </a:bodyPr>
            <a:lstStyle/>
            <a:p>
              <a:pPr marL="0" lvl="0" indent="0" algn="l">
                <a:lnSpc>
                  <a:spcPts val="2880"/>
                </a:lnSpc>
                <a:spcBef>
                  <a:spcPct val="0"/>
                </a:spcBef>
              </a:pPr>
              <a:r>
                <a:rPr lang="en-US" sz="2800" spc="36" dirty="0">
                  <a:solidFill>
                    <a:srgbClr val="3D4248"/>
                  </a:solidFill>
                  <a:latin typeface="Clear Sans Regular"/>
                </a:rPr>
                <a:t>Covers various similarity scores, machine learning techniques, and evaluation metrics used to build and gauge performances of collaborative recommender models.</a:t>
              </a:r>
            </a:p>
          </p:txBody>
        </p:sp>
      </p:grpSp>
      <p:pic>
        <p:nvPicPr>
          <p:cNvPr id="15" name="Picture 15"/>
          <p:cNvPicPr>
            <a:picLocks noChangeAspect="1"/>
          </p:cNvPicPr>
          <p:nvPr/>
        </p:nvPicPr>
        <p:blipFill>
          <a:blip r:embed="rId2"/>
          <a:srcRect/>
          <a:stretch>
            <a:fillRect/>
          </a:stretch>
        </p:blipFill>
        <p:spPr>
          <a:xfrm>
            <a:off x="2658112" y="1845508"/>
            <a:ext cx="4710632" cy="6595985"/>
          </a:xfrm>
          <a:prstGeom prst="rect">
            <a:avLst/>
          </a:prstGeom>
        </p:spPr>
      </p:pic>
      <p:pic>
        <p:nvPicPr>
          <p:cNvPr id="14" name="Imagen 13">
            <a:extLst>
              <a:ext uri="{FF2B5EF4-FFF2-40B4-BE49-F238E27FC236}">
                <a16:creationId xmlns:a16="http://schemas.microsoft.com/office/drawing/2014/main" id="{9199B0D1-8270-4D39-B9AE-C5C52549A779}"/>
              </a:ext>
            </a:extLst>
          </p:cNvPr>
          <p:cNvPicPr>
            <a:picLocks noChangeAspect="1"/>
          </p:cNvPicPr>
          <p:nvPr/>
        </p:nvPicPr>
        <p:blipFill>
          <a:blip r:embed="rId3"/>
          <a:stretch>
            <a:fillRect/>
          </a:stretch>
        </p:blipFill>
        <p:spPr>
          <a:xfrm>
            <a:off x="2658112" y="1845507"/>
            <a:ext cx="4749517" cy="6595984"/>
          </a:xfrm>
          <a:prstGeom prst="rect">
            <a:avLst/>
          </a:prstGeom>
        </p:spPr>
      </p:pic>
      <p:grpSp>
        <p:nvGrpSpPr>
          <p:cNvPr id="16" name="Group 16"/>
          <p:cNvGrpSpPr/>
          <p:nvPr/>
        </p:nvGrpSpPr>
        <p:grpSpPr>
          <a:xfrm>
            <a:off x="2067071" y="2800046"/>
            <a:ext cx="1182082" cy="1182082"/>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18" name="TextBox 16">
            <a:extLst>
              <a:ext uri="{FF2B5EF4-FFF2-40B4-BE49-F238E27FC236}">
                <a16:creationId xmlns:a16="http://schemas.microsoft.com/office/drawing/2014/main" id="{3A27C363-DBE2-4C8F-B3DC-9E5C92DF787D}"/>
              </a:ext>
            </a:extLst>
          </p:cNvPr>
          <p:cNvSpPr txBox="1"/>
          <p:nvPr/>
        </p:nvSpPr>
        <p:spPr>
          <a:xfrm>
            <a:off x="10052680" y="8852535"/>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36003819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Topics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285722" y="1965613"/>
            <a:ext cx="11716556" cy="3611805"/>
            <a:chOff x="-7512283" y="-415037"/>
            <a:chExt cx="17814147" cy="430357"/>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53420"/>
            </a:xfrm>
            <a:prstGeom prst="rect">
              <a:avLst/>
            </a:prstGeom>
          </p:spPr>
          <p:txBody>
            <a:bodyPr lIns="0" tIns="0" rIns="0" bIns="0" rtlCol="0" anchor="t">
              <a:spAutoFit/>
            </a:bodyPr>
            <a:lstStyle/>
            <a:p>
              <a:pPr algn="just">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7512283" y="-415037"/>
              <a:ext cx="17814147" cy="310188"/>
            </a:xfrm>
            <a:prstGeom prst="rect">
              <a:avLst/>
            </a:prstGeom>
          </p:spPr>
          <p:txBody>
            <a:bodyPr wrap="square" lIns="0" tIns="0" rIns="0" bIns="0" rtlCol="0" anchor="t">
              <a:spAutoFit/>
            </a:bodyPr>
            <a:lstStyle/>
            <a:p>
              <a:pPr algn="just">
                <a:lnSpc>
                  <a:spcPts val="2880"/>
                </a:lnSpc>
              </a:pPr>
              <a:endParaRPr lang="en-US" sz="5400" spc="36" dirty="0">
                <a:solidFill>
                  <a:srgbClr val="3D4248"/>
                </a:solidFill>
                <a:latin typeface="Clear Sans Regular"/>
              </a:endParaRPr>
            </a:p>
            <a:p>
              <a:pPr algn="just">
                <a:lnSpc>
                  <a:spcPts val="2880"/>
                </a:lnSpc>
              </a:pPr>
              <a:r>
                <a:rPr lang="en-US" sz="2800" b="1" i="1" spc="36" dirty="0">
                  <a:solidFill>
                    <a:srgbClr val="3D4248"/>
                  </a:solidFill>
                  <a:latin typeface="Clear Sans Regular"/>
                </a:rPr>
                <a:t>Similarity measures</a:t>
              </a:r>
              <a:r>
                <a:rPr lang="en-US" sz="2800" spc="36" dirty="0">
                  <a:solidFill>
                    <a:srgbClr val="3D4248"/>
                  </a:solidFill>
                  <a:latin typeface="Clear Sans Regular"/>
                </a:rPr>
                <a:t>: Given two items, how do we mathematically quantify how different or similar they are to each other? Similarity measures help us in answering this question. We have already made use of a similarity measure (the cosine score) while building our content recommendation engine. In this chapter, we will be looking at a few other popular similarity scores.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18" name="Group 9">
            <a:extLst>
              <a:ext uri="{FF2B5EF4-FFF2-40B4-BE49-F238E27FC236}">
                <a16:creationId xmlns:a16="http://schemas.microsoft.com/office/drawing/2014/main" id="{DE5F1862-0D4C-48D6-92DC-26EEFA26CAC8}"/>
              </a:ext>
            </a:extLst>
          </p:cNvPr>
          <p:cNvGrpSpPr/>
          <p:nvPr/>
        </p:nvGrpSpPr>
        <p:grpSpPr>
          <a:xfrm>
            <a:off x="3285722" y="4975620"/>
            <a:ext cx="11716556" cy="3611805"/>
            <a:chOff x="-7512283" y="-415037"/>
            <a:chExt cx="17814147" cy="430357"/>
          </a:xfrm>
        </p:grpSpPr>
        <p:sp>
          <p:nvSpPr>
            <p:cNvPr id="19" name="TextBox 10">
              <a:extLst>
                <a:ext uri="{FF2B5EF4-FFF2-40B4-BE49-F238E27FC236}">
                  <a16:creationId xmlns:a16="http://schemas.microsoft.com/office/drawing/2014/main" id="{C6D456D2-CF15-4718-9F02-F0F77364E84A}"/>
                </a:ext>
              </a:extLst>
            </p:cNvPr>
            <p:cNvSpPr txBox="1"/>
            <p:nvPr/>
          </p:nvSpPr>
          <p:spPr>
            <a:xfrm>
              <a:off x="0" y="-38100"/>
              <a:ext cx="8164574" cy="53420"/>
            </a:xfrm>
            <a:prstGeom prst="rect">
              <a:avLst/>
            </a:prstGeom>
          </p:spPr>
          <p:txBody>
            <a:bodyPr lIns="0" tIns="0" rIns="0" bIns="0" rtlCol="0" anchor="t">
              <a:spAutoFit/>
            </a:bodyPr>
            <a:lstStyle/>
            <a:p>
              <a:pPr algn="just">
                <a:lnSpc>
                  <a:spcPts val="3079"/>
                </a:lnSpc>
                <a:spcBef>
                  <a:spcPct val="0"/>
                </a:spcBef>
              </a:pPr>
              <a:endParaRPr lang="en-US" sz="4800" spc="-21" dirty="0">
                <a:solidFill>
                  <a:srgbClr val="3D4248"/>
                </a:solidFill>
                <a:latin typeface="Clear Sans Regular Bold"/>
              </a:endParaRPr>
            </a:p>
          </p:txBody>
        </p:sp>
        <p:sp>
          <p:nvSpPr>
            <p:cNvPr id="21" name="TextBox 11">
              <a:extLst>
                <a:ext uri="{FF2B5EF4-FFF2-40B4-BE49-F238E27FC236}">
                  <a16:creationId xmlns:a16="http://schemas.microsoft.com/office/drawing/2014/main" id="{75FE01A0-875D-404D-A503-5DEA97744080}"/>
                </a:ext>
              </a:extLst>
            </p:cNvPr>
            <p:cNvSpPr txBox="1"/>
            <p:nvPr/>
          </p:nvSpPr>
          <p:spPr>
            <a:xfrm>
              <a:off x="-7512283" y="-415037"/>
              <a:ext cx="17814147" cy="221563"/>
            </a:xfrm>
            <a:prstGeom prst="rect">
              <a:avLst/>
            </a:prstGeom>
          </p:spPr>
          <p:txBody>
            <a:bodyPr wrap="square" lIns="0" tIns="0" rIns="0" bIns="0" rtlCol="0" anchor="t">
              <a:spAutoFit/>
            </a:bodyPr>
            <a:lstStyle/>
            <a:p>
              <a:pPr algn="just">
                <a:lnSpc>
                  <a:spcPts val="2880"/>
                </a:lnSpc>
              </a:pPr>
              <a:endParaRPr lang="en-US" sz="5400" spc="36" dirty="0">
                <a:solidFill>
                  <a:srgbClr val="3D4248"/>
                </a:solidFill>
                <a:latin typeface="Clear Sans Regular"/>
              </a:endParaRPr>
            </a:p>
            <a:p>
              <a:pPr algn="just">
                <a:lnSpc>
                  <a:spcPts val="2880"/>
                </a:lnSpc>
              </a:pPr>
              <a:r>
                <a:rPr lang="en-US" sz="2800" b="1" i="1" spc="36" dirty="0">
                  <a:solidFill>
                    <a:srgbClr val="3D4248"/>
                  </a:solidFill>
                  <a:latin typeface="Clear Sans Regular"/>
                </a:rPr>
                <a:t>Dimensionality reduction: </a:t>
              </a:r>
              <a:r>
                <a:rPr lang="en-US" sz="2800" spc="36" dirty="0">
                  <a:solidFill>
                    <a:srgbClr val="3D4248"/>
                  </a:solidFill>
                  <a:latin typeface="Clear Sans Regular"/>
                </a:rPr>
                <a:t>When building collaborative filters, we are</a:t>
              </a:r>
            </a:p>
            <a:p>
              <a:pPr algn="just">
                <a:lnSpc>
                  <a:spcPts val="2880"/>
                </a:lnSpc>
              </a:pPr>
              <a:r>
                <a:rPr lang="en-US" sz="2800" spc="36" dirty="0">
                  <a:solidFill>
                    <a:srgbClr val="3D4248"/>
                  </a:solidFill>
                  <a:latin typeface="Clear Sans Regular"/>
                </a:rPr>
                <a:t>usually dealing with millions of users rating millions of items. In such</a:t>
              </a:r>
            </a:p>
            <a:p>
              <a:pPr algn="just">
                <a:lnSpc>
                  <a:spcPts val="2880"/>
                </a:lnSpc>
              </a:pPr>
              <a:r>
                <a:rPr lang="en-US" sz="2800" spc="36" dirty="0">
                  <a:solidFill>
                    <a:srgbClr val="3D4248"/>
                  </a:solidFill>
                  <a:latin typeface="Clear Sans Regular"/>
                </a:rPr>
                <a:t>cases, our user and item vectors are going to be of a dimension in the</a:t>
              </a:r>
            </a:p>
            <a:p>
              <a:pPr algn="just">
                <a:lnSpc>
                  <a:spcPts val="2880"/>
                </a:lnSpc>
              </a:pPr>
              <a:r>
                <a:rPr lang="en-US" sz="2800" spc="36" dirty="0">
                  <a:solidFill>
                    <a:srgbClr val="3D4248"/>
                  </a:solidFill>
                  <a:latin typeface="Clear Sans Regular"/>
                </a:rPr>
                <a:t>order of millions.</a:t>
              </a:r>
            </a:p>
          </p:txBody>
        </p:sp>
      </p:grpSp>
    </p:spTree>
    <p:extLst>
      <p:ext uri="{BB962C8B-B14F-4D97-AF65-F5344CB8AC3E}">
        <p14:creationId xmlns:p14="http://schemas.microsoft.com/office/powerpoint/2010/main" val="37543736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Topics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285722" y="1965613"/>
            <a:ext cx="11716556" cy="3611805"/>
            <a:chOff x="-7512283" y="-415037"/>
            <a:chExt cx="17814147" cy="430357"/>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53420"/>
            </a:xfrm>
            <a:prstGeom prst="rect">
              <a:avLst/>
            </a:prstGeom>
          </p:spPr>
          <p:txBody>
            <a:bodyPr lIns="0" tIns="0" rIns="0" bIns="0" rtlCol="0" anchor="t">
              <a:spAutoFit/>
            </a:bodyPr>
            <a:lstStyle/>
            <a:p>
              <a:pPr algn="just">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7512283" y="-415037"/>
              <a:ext cx="17814147" cy="221563"/>
            </a:xfrm>
            <a:prstGeom prst="rect">
              <a:avLst/>
            </a:prstGeom>
          </p:spPr>
          <p:txBody>
            <a:bodyPr wrap="square" lIns="0" tIns="0" rIns="0" bIns="0" rtlCol="0" anchor="t">
              <a:spAutoFit/>
            </a:bodyPr>
            <a:lstStyle/>
            <a:p>
              <a:pPr algn="just">
                <a:lnSpc>
                  <a:spcPts val="2880"/>
                </a:lnSpc>
              </a:pPr>
              <a:endParaRPr lang="en-US" sz="5400" spc="36" dirty="0">
                <a:solidFill>
                  <a:srgbClr val="3D4248"/>
                </a:solidFill>
                <a:latin typeface="Clear Sans Regular"/>
              </a:endParaRPr>
            </a:p>
            <a:p>
              <a:pPr algn="just">
                <a:lnSpc>
                  <a:spcPts val="2880"/>
                </a:lnSpc>
              </a:pPr>
              <a:r>
                <a:rPr lang="en-US" sz="2800" b="1" i="1" spc="36" dirty="0">
                  <a:solidFill>
                    <a:srgbClr val="3D4248"/>
                  </a:solidFill>
                  <a:latin typeface="Clear Sans Regular"/>
                </a:rPr>
                <a:t>Supervised learning: </a:t>
              </a:r>
              <a:r>
                <a:rPr lang="en-US" sz="2800" spc="36" dirty="0">
                  <a:solidFill>
                    <a:srgbClr val="3D4248"/>
                  </a:solidFill>
                  <a:latin typeface="Clear Sans Regular"/>
                </a:rPr>
                <a:t>Supervised learning is a class of machine</a:t>
              </a:r>
            </a:p>
            <a:p>
              <a:pPr algn="just">
                <a:lnSpc>
                  <a:spcPts val="2880"/>
                </a:lnSpc>
              </a:pPr>
              <a:r>
                <a:rPr lang="en-US" sz="2800" spc="36" dirty="0">
                  <a:solidFill>
                    <a:srgbClr val="3D4248"/>
                  </a:solidFill>
                  <a:latin typeface="Clear Sans Regular"/>
                </a:rPr>
                <a:t>learning algorithm that makes use of label data to infer a mapping</a:t>
              </a:r>
            </a:p>
            <a:p>
              <a:pPr algn="just">
                <a:lnSpc>
                  <a:spcPts val="2880"/>
                </a:lnSpc>
              </a:pPr>
              <a:r>
                <a:rPr lang="en-US" sz="2800" spc="36" dirty="0">
                  <a:solidFill>
                    <a:srgbClr val="3D4248"/>
                  </a:solidFill>
                  <a:latin typeface="Clear Sans Regular"/>
                </a:rPr>
                <a:t>function that can then be used to predict the label (or class) of</a:t>
              </a:r>
            </a:p>
            <a:p>
              <a:pPr algn="just">
                <a:lnSpc>
                  <a:spcPts val="2880"/>
                </a:lnSpc>
              </a:pPr>
              <a:r>
                <a:rPr lang="en-US" sz="2800" spc="36" dirty="0">
                  <a:solidFill>
                    <a:srgbClr val="3D4248"/>
                  </a:solidFill>
                  <a:latin typeface="Clear Sans Regular"/>
                </a:rPr>
                <a:t>unlabeled data.</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18" name="Group 9">
            <a:extLst>
              <a:ext uri="{FF2B5EF4-FFF2-40B4-BE49-F238E27FC236}">
                <a16:creationId xmlns:a16="http://schemas.microsoft.com/office/drawing/2014/main" id="{DE5F1862-0D4C-48D6-92DC-26EEFA26CAC8}"/>
              </a:ext>
            </a:extLst>
          </p:cNvPr>
          <p:cNvGrpSpPr/>
          <p:nvPr/>
        </p:nvGrpSpPr>
        <p:grpSpPr>
          <a:xfrm>
            <a:off x="3218639" y="3955998"/>
            <a:ext cx="11716556" cy="3611805"/>
            <a:chOff x="-7512283" y="-415037"/>
            <a:chExt cx="17814147" cy="430357"/>
          </a:xfrm>
        </p:grpSpPr>
        <p:sp>
          <p:nvSpPr>
            <p:cNvPr id="19" name="TextBox 10">
              <a:extLst>
                <a:ext uri="{FF2B5EF4-FFF2-40B4-BE49-F238E27FC236}">
                  <a16:creationId xmlns:a16="http://schemas.microsoft.com/office/drawing/2014/main" id="{C6D456D2-CF15-4718-9F02-F0F77364E84A}"/>
                </a:ext>
              </a:extLst>
            </p:cNvPr>
            <p:cNvSpPr txBox="1"/>
            <p:nvPr/>
          </p:nvSpPr>
          <p:spPr>
            <a:xfrm>
              <a:off x="0" y="-38100"/>
              <a:ext cx="8164574" cy="53420"/>
            </a:xfrm>
            <a:prstGeom prst="rect">
              <a:avLst/>
            </a:prstGeom>
          </p:spPr>
          <p:txBody>
            <a:bodyPr lIns="0" tIns="0" rIns="0" bIns="0" rtlCol="0" anchor="t">
              <a:spAutoFit/>
            </a:bodyPr>
            <a:lstStyle/>
            <a:p>
              <a:pPr algn="just">
                <a:lnSpc>
                  <a:spcPts val="3079"/>
                </a:lnSpc>
                <a:spcBef>
                  <a:spcPct val="0"/>
                </a:spcBef>
              </a:pPr>
              <a:endParaRPr lang="en-US" sz="4800" spc="-21" dirty="0">
                <a:solidFill>
                  <a:srgbClr val="3D4248"/>
                </a:solidFill>
                <a:latin typeface="Clear Sans Regular Bold"/>
              </a:endParaRPr>
            </a:p>
          </p:txBody>
        </p:sp>
        <p:sp>
          <p:nvSpPr>
            <p:cNvPr id="21" name="TextBox 11">
              <a:extLst>
                <a:ext uri="{FF2B5EF4-FFF2-40B4-BE49-F238E27FC236}">
                  <a16:creationId xmlns:a16="http://schemas.microsoft.com/office/drawing/2014/main" id="{75FE01A0-875D-404D-A503-5DEA97744080}"/>
                </a:ext>
              </a:extLst>
            </p:cNvPr>
            <p:cNvSpPr txBox="1"/>
            <p:nvPr/>
          </p:nvSpPr>
          <p:spPr>
            <a:xfrm>
              <a:off x="-7512283" y="-415037"/>
              <a:ext cx="17814147" cy="221563"/>
            </a:xfrm>
            <a:prstGeom prst="rect">
              <a:avLst/>
            </a:prstGeom>
          </p:spPr>
          <p:txBody>
            <a:bodyPr wrap="square" lIns="0" tIns="0" rIns="0" bIns="0" rtlCol="0" anchor="t">
              <a:spAutoFit/>
            </a:bodyPr>
            <a:lstStyle/>
            <a:p>
              <a:pPr algn="just">
                <a:lnSpc>
                  <a:spcPts val="2880"/>
                </a:lnSpc>
              </a:pPr>
              <a:endParaRPr lang="en-US" sz="5400" spc="36" dirty="0">
                <a:solidFill>
                  <a:srgbClr val="3D4248"/>
                </a:solidFill>
                <a:latin typeface="Clear Sans Regular"/>
              </a:endParaRPr>
            </a:p>
            <a:p>
              <a:pPr algn="just">
                <a:lnSpc>
                  <a:spcPts val="2880"/>
                </a:lnSpc>
              </a:pPr>
              <a:r>
                <a:rPr lang="en-US" sz="2800" b="1" i="1" spc="36" dirty="0">
                  <a:solidFill>
                    <a:srgbClr val="3D4248"/>
                  </a:solidFill>
                  <a:latin typeface="Clear Sans Regular"/>
                </a:rPr>
                <a:t>Clustering: </a:t>
              </a:r>
              <a:r>
                <a:rPr lang="en-US" sz="2800" spc="36" dirty="0">
                  <a:solidFill>
                    <a:srgbClr val="3D4248"/>
                  </a:solidFill>
                  <a:latin typeface="Clear Sans Regular"/>
                </a:rPr>
                <a:t>Clustering is a type of unsupervised learning where the</a:t>
              </a:r>
            </a:p>
            <a:p>
              <a:pPr algn="just">
                <a:lnSpc>
                  <a:spcPts val="2880"/>
                </a:lnSpc>
              </a:pPr>
              <a:r>
                <a:rPr lang="en-US" sz="2800" spc="36" dirty="0">
                  <a:solidFill>
                    <a:srgbClr val="3D4248"/>
                  </a:solidFill>
                  <a:latin typeface="Clear Sans Regular"/>
                </a:rPr>
                <a:t>algorithm tries to divide all the data points into a certain number of</a:t>
              </a:r>
            </a:p>
            <a:p>
              <a:pPr algn="just">
                <a:lnSpc>
                  <a:spcPts val="2880"/>
                </a:lnSpc>
              </a:pPr>
              <a:r>
                <a:rPr lang="en-US" sz="2800" spc="36" dirty="0">
                  <a:solidFill>
                    <a:srgbClr val="3D4248"/>
                  </a:solidFill>
                  <a:latin typeface="Clear Sans Regular"/>
                </a:rPr>
                <a:t>clusters. Therefore, without the use of a label dataset, the clustering</a:t>
              </a:r>
            </a:p>
            <a:p>
              <a:pPr algn="just">
                <a:lnSpc>
                  <a:spcPts val="2880"/>
                </a:lnSpc>
              </a:pPr>
              <a:r>
                <a:rPr lang="en-US" sz="2800" spc="36" dirty="0">
                  <a:solidFill>
                    <a:srgbClr val="3D4248"/>
                  </a:solidFill>
                  <a:latin typeface="Clear Sans Regular"/>
                </a:rPr>
                <a:t>algorithm is able to assign classes to all the </a:t>
              </a:r>
              <a:r>
                <a:rPr lang="en-US" sz="2800" spc="36" dirty="0" err="1">
                  <a:solidFill>
                    <a:srgbClr val="3D4248"/>
                  </a:solidFill>
                  <a:latin typeface="Clear Sans Regular"/>
                </a:rPr>
                <a:t>unlabel</a:t>
              </a:r>
              <a:r>
                <a:rPr lang="en-US" sz="2800" spc="36" dirty="0">
                  <a:solidFill>
                    <a:srgbClr val="3D4248"/>
                  </a:solidFill>
                  <a:latin typeface="Clear Sans Regular"/>
                </a:rPr>
                <a:t> points.</a:t>
              </a:r>
            </a:p>
          </p:txBody>
        </p:sp>
      </p:grpSp>
      <p:grpSp>
        <p:nvGrpSpPr>
          <p:cNvPr id="22" name="Group 9">
            <a:extLst>
              <a:ext uri="{FF2B5EF4-FFF2-40B4-BE49-F238E27FC236}">
                <a16:creationId xmlns:a16="http://schemas.microsoft.com/office/drawing/2014/main" id="{1A1EF799-0AD4-4061-8BB9-976DDD84BF34}"/>
              </a:ext>
            </a:extLst>
          </p:cNvPr>
          <p:cNvGrpSpPr/>
          <p:nvPr/>
        </p:nvGrpSpPr>
        <p:grpSpPr>
          <a:xfrm>
            <a:off x="3206051" y="5946383"/>
            <a:ext cx="11716556" cy="3611805"/>
            <a:chOff x="-7512283" y="-415037"/>
            <a:chExt cx="17814147" cy="430357"/>
          </a:xfrm>
        </p:grpSpPr>
        <p:sp>
          <p:nvSpPr>
            <p:cNvPr id="23" name="TextBox 10">
              <a:extLst>
                <a:ext uri="{FF2B5EF4-FFF2-40B4-BE49-F238E27FC236}">
                  <a16:creationId xmlns:a16="http://schemas.microsoft.com/office/drawing/2014/main" id="{C9EC11D6-B8FA-4A0C-800B-320FDFE6278C}"/>
                </a:ext>
              </a:extLst>
            </p:cNvPr>
            <p:cNvSpPr txBox="1"/>
            <p:nvPr/>
          </p:nvSpPr>
          <p:spPr>
            <a:xfrm>
              <a:off x="0" y="-38100"/>
              <a:ext cx="8164574" cy="53420"/>
            </a:xfrm>
            <a:prstGeom prst="rect">
              <a:avLst/>
            </a:prstGeom>
          </p:spPr>
          <p:txBody>
            <a:bodyPr lIns="0" tIns="0" rIns="0" bIns="0" rtlCol="0" anchor="t">
              <a:spAutoFit/>
            </a:bodyPr>
            <a:lstStyle/>
            <a:p>
              <a:pPr algn="just">
                <a:lnSpc>
                  <a:spcPts val="3079"/>
                </a:lnSpc>
                <a:spcBef>
                  <a:spcPct val="0"/>
                </a:spcBef>
              </a:pPr>
              <a:endParaRPr lang="en-US" sz="4800" spc="-21" dirty="0">
                <a:solidFill>
                  <a:srgbClr val="3D4248"/>
                </a:solidFill>
                <a:latin typeface="Clear Sans Regular Bold"/>
              </a:endParaRPr>
            </a:p>
          </p:txBody>
        </p:sp>
        <p:sp>
          <p:nvSpPr>
            <p:cNvPr id="24" name="TextBox 11">
              <a:extLst>
                <a:ext uri="{FF2B5EF4-FFF2-40B4-BE49-F238E27FC236}">
                  <a16:creationId xmlns:a16="http://schemas.microsoft.com/office/drawing/2014/main" id="{46D91183-44B1-4519-853C-EEF0FE764CC5}"/>
                </a:ext>
              </a:extLst>
            </p:cNvPr>
            <p:cNvSpPr txBox="1"/>
            <p:nvPr/>
          </p:nvSpPr>
          <p:spPr>
            <a:xfrm>
              <a:off x="-7512283" y="-415037"/>
              <a:ext cx="17814147" cy="177250"/>
            </a:xfrm>
            <a:prstGeom prst="rect">
              <a:avLst/>
            </a:prstGeom>
          </p:spPr>
          <p:txBody>
            <a:bodyPr wrap="square" lIns="0" tIns="0" rIns="0" bIns="0" rtlCol="0" anchor="t">
              <a:spAutoFit/>
            </a:bodyPr>
            <a:lstStyle/>
            <a:p>
              <a:pPr algn="just">
                <a:lnSpc>
                  <a:spcPts val="2880"/>
                </a:lnSpc>
              </a:pPr>
              <a:endParaRPr lang="en-US" sz="5400" spc="36" dirty="0">
                <a:solidFill>
                  <a:srgbClr val="3D4248"/>
                </a:solidFill>
                <a:latin typeface="Clear Sans Regular"/>
              </a:endParaRPr>
            </a:p>
            <a:p>
              <a:pPr algn="just">
                <a:lnSpc>
                  <a:spcPts val="2880"/>
                </a:lnSpc>
              </a:pPr>
              <a:r>
                <a:rPr lang="en-US" sz="2800" b="1" i="1" spc="36" dirty="0">
                  <a:solidFill>
                    <a:srgbClr val="3D4248"/>
                  </a:solidFill>
                  <a:latin typeface="Clear Sans Regular"/>
                </a:rPr>
                <a:t>Evaluation methods and metrics</a:t>
              </a:r>
              <a:r>
                <a:rPr lang="en-US" sz="2800" spc="36" dirty="0">
                  <a:solidFill>
                    <a:srgbClr val="3D4248"/>
                  </a:solidFill>
                  <a:latin typeface="Clear Sans Regular"/>
                </a:rPr>
                <a:t>: We will take a look at a few</a:t>
              </a:r>
            </a:p>
            <a:p>
              <a:pPr algn="just">
                <a:lnSpc>
                  <a:spcPts val="2880"/>
                </a:lnSpc>
              </a:pPr>
              <a:r>
                <a:rPr lang="en-US" sz="2800" spc="36" dirty="0">
                  <a:solidFill>
                    <a:srgbClr val="3D4248"/>
                  </a:solidFill>
                  <a:latin typeface="Clear Sans Regular"/>
                </a:rPr>
                <a:t>evaluation metrics that are used to gauge the performance of these</a:t>
              </a:r>
            </a:p>
            <a:p>
              <a:pPr algn="just">
                <a:lnSpc>
                  <a:spcPts val="2880"/>
                </a:lnSpc>
              </a:pPr>
              <a:r>
                <a:rPr lang="en-US" sz="2800" spc="36" dirty="0">
                  <a:solidFill>
                    <a:srgbClr val="3D4248"/>
                  </a:solidFill>
                  <a:latin typeface="Clear Sans Regular"/>
                </a:rPr>
                <a:t>algorithms. The metrics include accuracy, precision, and recall.</a:t>
              </a:r>
            </a:p>
          </p:txBody>
        </p:sp>
      </p:grpSp>
    </p:spTree>
    <p:extLst>
      <p:ext uri="{BB962C8B-B14F-4D97-AF65-F5344CB8AC3E}">
        <p14:creationId xmlns:p14="http://schemas.microsoft.com/office/powerpoint/2010/main" val="16622204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46184"/>
            <a:chOff x="3516" y="-166312"/>
            <a:chExt cx="12772409" cy="1714064"/>
          </a:xfrm>
        </p:grpSpPr>
        <p:sp>
          <p:nvSpPr>
            <p:cNvPr id="32" name="TextBox 32"/>
            <p:cNvSpPr txBox="1"/>
            <p:nvPr/>
          </p:nvSpPr>
          <p:spPr>
            <a:xfrm>
              <a:off x="1349988" y="-166312"/>
              <a:ext cx="11425937" cy="1714064"/>
            </a:xfrm>
            <a:prstGeom prst="rect">
              <a:avLst/>
            </a:prstGeom>
          </p:spPr>
          <p:txBody>
            <a:bodyPr wrap="square" lIns="0" tIns="0" rIns="0" bIns="0" rtlCol="0" anchor="t">
              <a:spAutoFit/>
            </a:bodyPr>
            <a:lstStyle/>
            <a:p>
              <a:pPr algn="ctr">
                <a:lnSpc>
                  <a:spcPts val="8800"/>
                </a:lnSpc>
              </a:pPr>
              <a:r>
                <a:rPr lang="es-CO" sz="6000" spc="-240" dirty="0" err="1">
                  <a:solidFill>
                    <a:srgbClr val="3D4248"/>
                  </a:solidFill>
                  <a:latin typeface="Clear Sans Regular"/>
                </a:rPr>
                <a:t>Problem</a:t>
              </a:r>
              <a:r>
                <a:rPr lang="es-CO" sz="6000" spc="-240" dirty="0">
                  <a:solidFill>
                    <a:srgbClr val="3D4248"/>
                  </a:solidFill>
                  <a:latin typeface="Clear Sans Regular"/>
                </a:rPr>
                <a:t> </a:t>
              </a:r>
              <a:r>
                <a:rPr lang="es-CO" sz="6000" spc="-240" dirty="0" err="1">
                  <a:solidFill>
                    <a:srgbClr val="3D4248"/>
                  </a:solidFill>
                  <a:latin typeface="Clear Sans Regular"/>
                </a:rPr>
                <a:t>statement</a:t>
              </a:r>
              <a:endParaRPr lang="en-US" sz="6000" spc="-240" dirty="0">
                <a:solidFill>
                  <a:srgbClr val="3D4248"/>
                </a:solidFill>
                <a:latin typeface="Clear Sans Regular"/>
              </a:endParaRP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164697" y="1564200"/>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Collaborative filtering algorithms try to solve the prediction problem. In other words, we are given a matrix of </a:t>
              </a:r>
              <a:r>
                <a:rPr lang="en-US" sz="2800" spc="36" dirty="0" err="1">
                  <a:solidFill>
                    <a:srgbClr val="3D4248"/>
                  </a:solidFill>
                  <a:latin typeface="Clear Sans Regular"/>
                </a:rPr>
                <a:t>i</a:t>
              </a:r>
              <a:r>
                <a:rPr lang="en-US" sz="2800" spc="36" dirty="0">
                  <a:solidFill>
                    <a:srgbClr val="3D4248"/>
                  </a:solidFill>
                  <a:latin typeface="Clear Sans Regular"/>
                </a:rPr>
                <a:t> users and j items. The value in the </a:t>
              </a:r>
              <a:r>
                <a:rPr lang="en-US" sz="2800" spc="36" dirty="0" err="1">
                  <a:solidFill>
                    <a:srgbClr val="3D4248"/>
                  </a:solidFill>
                  <a:latin typeface="Clear Sans Regular"/>
                </a:rPr>
                <a:t>ith</a:t>
              </a:r>
              <a:r>
                <a:rPr lang="en-US" sz="2800" spc="36" dirty="0">
                  <a:solidFill>
                    <a:srgbClr val="3D4248"/>
                  </a:solidFill>
                  <a:latin typeface="Clear Sans Regular"/>
                </a:rPr>
                <a:t> row and the </a:t>
              </a:r>
              <a:r>
                <a:rPr lang="en-US" sz="2800" spc="36" dirty="0" err="1">
                  <a:solidFill>
                    <a:srgbClr val="3D4248"/>
                  </a:solidFill>
                  <a:latin typeface="Clear Sans Regular"/>
                </a:rPr>
                <a:t>jth</a:t>
              </a:r>
              <a:r>
                <a:rPr lang="en-US" sz="2800" spc="36" dirty="0">
                  <a:solidFill>
                    <a:srgbClr val="3D4248"/>
                  </a:solidFill>
                  <a:latin typeface="Clear Sans Regular"/>
                </a:rPr>
                <a:t> column (denoted by </a:t>
              </a:r>
              <a:r>
                <a:rPr lang="en-US" sz="2800" spc="36" dirty="0" err="1">
                  <a:solidFill>
                    <a:srgbClr val="3D4248"/>
                  </a:solidFill>
                  <a:latin typeface="Clear Sans Regular"/>
                </a:rPr>
                <a:t>rij</a:t>
              </a:r>
              <a:r>
                <a:rPr lang="en-US" sz="2800" spc="36" dirty="0">
                  <a:solidFill>
                    <a:srgbClr val="3D4248"/>
                  </a:solidFill>
                  <a:latin typeface="Clear Sans Regular"/>
                </a:rPr>
                <a:t>) denotes the rating given by user </a:t>
              </a:r>
              <a:r>
                <a:rPr lang="en-US" sz="2800" spc="36" dirty="0" err="1">
                  <a:solidFill>
                    <a:srgbClr val="3D4248"/>
                  </a:solidFill>
                  <a:latin typeface="Clear Sans Regular"/>
                </a:rPr>
                <a:t>i</a:t>
              </a:r>
              <a:r>
                <a:rPr lang="en-US" sz="2800" spc="36" dirty="0">
                  <a:solidFill>
                    <a:srgbClr val="3D4248"/>
                  </a:solidFill>
                  <a:latin typeface="Clear Sans Regular"/>
                </a:rPr>
                <a:t> to item j:</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553151" y="5103429"/>
            <a:ext cx="7041404"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249814"/>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Our job is to complete this matrix. In other words, we need to predict all the cells in the matrix that we have no data for.</a:t>
              </a:r>
            </a:p>
          </p:txBody>
        </p:sp>
      </p:grpSp>
      <p:pic>
        <p:nvPicPr>
          <p:cNvPr id="11" name="Imagen 10">
            <a:extLst>
              <a:ext uri="{FF2B5EF4-FFF2-40B4-BE49-F238E27FC236}">
                <a16:creationId xmlns:a16="http://schemas.microsoft.com/office/drawing/2014/main" id="{3D9A38F8-5636-4F41-A089-D84C875620F5}"/>
              </a:ext>
            </a:extLst>
          </p:cNvPr>
          <p:cNvPicPr>
            <a:picLocks noChangeAspect="1"/>
          </p:cNvPicPr>
          <p:nvPr/>
        </p:nvPicPr>
        <p:blipFill>
          <a:blip r:embed="rId2"/>
          <a:stretch>
            <a:fillRect/>
          </a:stretch>
        </p:blipFill>
        <p:spPr>
          <a:xfrm>
            <a:off x="3183676" y="3783400"/>
            <a:ext cx="5338729" cy="5207603"/>
          </a:xfrm>
          <a:prstGeom prst="rect">
            <a:avLst/>
          </a:prstGeom>
        </p:spPr>
      </p:pic>
    </p:spTree>
    <p:extLst>
      <p:ext uri="{BB962C8B-B14F-4D97-AF65-F5344CB8AC3E}">
        <p14:creationId xmlns:p14="http://schemas.microsoft.com/office/powerpoint/2010/main" val="36948165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Euclidean distance</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164697" y="1564200"/>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177250"/>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The Euclidean distance can be defined as the length of the line segment</a:t>
              </a:r>
            </a:p>
            <a:p>
              <a:pPr>
                <a:lnSpc>
                  <a:spcPts val="2880"/>
                </a:lnSpc>
              </a:pPr>
              <a:r>
                <a:rPr lang="en-US" sz="2800" spc="36" dirty="0">
                  <a:solidFill>
                    <a:srgbClr val="3D4248"/>
                  </a:solidFill>
                  <a:latin typeface="Clear Sans Regular"/>
                </a:rPr>
                <a:t>joining the two data points plotted on an n-dimensional Cartesian plane.</a:t>
              </a:r>
            </a:p>
            <a:p>
              <a:pPr>
                <a:lnSpc>
                  <a:spcPts val="2880"/>
                </a:lnSpc>
              </a:pPr>
              <a:endParaRPr lang="en-US" sz="2800" spc="36" dirty="0">
                <a:solidFill>
                  <a:srgbClr val="3D4248"/>
                </a:solidFill>
                <a:latin typeface="Clear Sans Regular"/>
              </a:endParaRP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553151" y="5103429"/>
            <a:ext cx="7041404"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166504"/>
            </a:xfrm>
            <a:prstGeom prst="rect">
              <a:avLst/>
            </a:prstGeom>
          </p:spPr>
          <p:txBody>
            <a:bodyPr wrap="square" lIns="0" tIns="0" rIns="0" bIns="0" rtlCol="0" anchor="t">
              <a:spAutoFit/>
            </a:bodyPr>
            <a:lstStyle/>
            <a:p>
              <a:pPr>
                <a:lnSpc>
                  <a:spcPts val="2880"/>
                </a:lnSpc>
              </a:pPr>
              <a:r>
                <a:rPr lang="pt-BR" sz="2800" spc="36" dirty="0">
                  <a:solidFill>
                    <a:srgbClr val="3D4248"/>
                  </a:solidFill>
                  <a:latin typeface="Clear Sans Regular"/>
                </a:rPr>
                <a:t>v1: (q1, q2,...., </a:t>
              </a:r>
              <a:r>
                <a:rPr lang="pt-BR" sz="2800" spc="36" dirty="0" err="1">
                  <a:solidFill>
                    <a:srgbClr val="3D4248"/>
                  </a:solidFill>
                  <a:latin typeface="Clear Sans Regular"/>
                </a:rPr>
                <a:t>qn</a:t>
              </a:r>
              <a:r>
                <a:rPr lang="pt-BR" sz="2800" spc="36" dirty="0">
                  <a:solidFill>
                    <a:srgbClr val="3D4248"/>
                  </a:solidFill>
                  <a:latin typeface="Clear Sans Regular"/>
                </a:rPr>
                <a:t>)</a:t>
              </a:r>
            </a:p>
            <a:p>
              <a:pPr>
                <a:lnSpc>
                  <a:spcPts val="2880"/>
                </a:lnSpc>
              </a:pPr>
              <a:r>
                <a:rPr lang="pt-BR" sz="2800" spc="36" dirty="0">
                  <a:solidFill>
                    <a:srgbClr val="3D4248"/>
                  </a:solidFill>
                  <a:latin typeface="Clear Sans Regular"/>
                </a:rPr>
                <a:t>v2: (r1, r2,....., </a:t>
              </a:r>
              <a:r>
                <a:rPr lang="pt-BR" sz="2800" spc="36" dirty="0" err="1">
                  <a:solidFill>
                    <a:srgbClr val="3D4248"/>
                  </a:solidFill>
                  <a:latin typeface="Clear Sans Regular"/>
                </a:rPr>
                <a:t>rn</a:t>
              </a:r>
              <a:r>
                <a:rPr lang="pt-BR" sz="2800" spc="36" dirty="0">
                  <a:solidFill>
                    <a:srgbClr val="3D4248"/>
                  </a:solidFill>
                  <a:latin typeface="Clear Sans Regular"/>
                </a:rPr>
                <a:t>)</a:t>
              </a:r>
              <a:endParaRPr lang="en-US" sz="2800" spc="36" dirty="0">
                <a:solidFill>
                  <a:srgbClr val="3D4248"/>
                </a:solidFill>
                <a:latin typeface="Clear Sans Regular"/>
              </a:endParaRPr>
            </a:p>
          </p:txBody>
        </p:sp>
      </p:grpSp>
      <p:pic>
        <p:nvPicPr>
          <p:cNvPr id="10" name="Imagen 9">
            <a:extLst>
              <a:ext uri="{FF2B5EF4-FFF2-40B4-BE49-F238E27FC236}">
                <a16:creationId xmlns:a16="http://schemas.microsoft.com/office/drawing/2014/main" id="{E5BB7653-B392-4CA8-93B8-62DC86269676}"/>
              </a:ext>
            </a:extLst>
          </p:cNvPr>
          <p:cNvPicPr>
            <a:picLocks noChangeAspect="1"/>
          </p:cNvPicPr>
          <p:nvPr/>
        </p:nvPicPr>
        <p:blipFill>
          <a:blip r:embed="rId2"/>
          <a:stretch>
            <a:fillRect/>
          </a:stretch>
        </p:blipFill>
        <p:spPr>
          <a:xfrm>
            <a:off x="2295119" y="3357394"/>
            <a:ext cx="6496717" cy="5476884"/>
          </a:xfrm>
          <a:prstGeom prst="rect">
            <a:avLst/>
          </a:prstGeom>
        </p:spPr>
      </p:pic>
    </p:spTree>
    <p:extLst>
      <p:ext uri="{BB962C8B-B14F-4D97-AF65-F5344CB8AC3E}">
        <p14:creationId xmlns:p14="http://schemas.microsoft.com/office/powerpoint/2010/main" val="22666103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Pearson correlation</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164697" y="1564200"/>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65875"/>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The Pearson correlation is a score between -1 and 1, where -1 indicates total negative correlation (as in the case with Alice and Eve) and 1 indicates total positive correlation (as in the case with Alice and Bob), whereas 0 indicates that the two entities are in no way correlated with each other (or are independent </a:t>
              </a:r>
              <a:r>
                <a:rPr lang="en-US" sz="2800" spc="36" dirty="0" err="1">
                  <a:solidFill>
                    <a:srgbClr val="3D4248"/>
                  </a:solidFill>
                  <a:latin typeface="Clear Sans Regular"/>
                </a:rPr>
                <a:t>ofeach</a:t>
              </a:r>
              <a:r>
                <a:rPr lang="en-US" sz="2800" spc="36" dirty="0">
                  <a:solidFill>
                    <a:srgbClr val="3D4248"/>
                  </a:solidFill>
                  <a:latin typeface="Clear Sans Regular"/>
                </a:rPr>
                <a:t> other).</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553151" y="5242342"/>
            <a:ext cx="7041404"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mc:AlternateContent xmlns:mc="http://schemas.openxmlformats.org/markup-compatibility/2006" xmlns:a14="http://schemas.microsoft.com/office/drawing/2010/main">
          <mc:Choice Requires="a14">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166504"/>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Here </a:t>
                  </a:r>
                  <a14:m>
                    <m:oMath xmlns:m="http://schemas.openxmlformats.org/officeDocument/2006/math">
                      <m:acc>
                        <m:accPr>
                          <m:chr m:val="̅"/>
                          <m:ctrlPr>
                            <a:rPr lang="en-US" sz="2800" i="1" spc="36" smtClean="0">
                              <a:solidFill>
                                <a:srgbClr val="3D4248"/>
                              </a:solidFill>
                              <a:latin typeface="Cambria Math" panose="02040503050406030204" pitchFamily="18" charset="0"/>
                            </a:rPr>
                          </m:ctrlPr>
                        </m:accPr>
                        <m:e>
                          <m:r>
                            <a:rPr lang="es-CO" sz="2800" b="0" i="1" spc="36" smtClean="0">
                              <a:solidFill>
                                <a:srgbClr val="3D4248"/>
                              </a:solidFill>
                              <a:latin typeface="Cambria Math" panose="02040503050406030204" pitchFamily="18" charset="0"/>
                            </a:rPr>
                            <m:t>𝑖</m:t>
                          </m:r>
                        </m:e>
                      </m:acc>
                    </m:oMath>
                  </a14:m>
                  <a:r>
                    <a:rPr lang="en-US" sz="2800" spc="36" dirty="0">
                      <a:solidFill>
                        <a:srgbClr val="3D4248"/>
                      </a:solidFill>
                      <a:latin typeface="Clear Sans Regular"/>
                    </a:rPr>
                    <a:t>, denotes the mean of all the elements in vector </a:t>
                  </a:r>
                  <a14:m>
                    <m:oMath xmlns:m="http://schemas.openxmlformats.org/officeDocument/2006/math">
                      <m:r>
                        <a:rPr lang="en-US" sz="2800" i="1" spc="36" dirty="0" smtClean="0">
                          <a:solidFill>
                            <a:srgbClr val="3D4248"/>
                          </a:solidFill>
                          <a:latin typeface="Cambria Math" panose="02040503050406030204" pitchFamily="18" charset="0"/>
                        </a:rPr>
                        <m:t>𝑖</m:t>
                      </m:r>
                      <m:r>
                        <a:rPr lang="en-US" sz="2800" i="1" spc="36" dirty="0" smtClean="0">
                          <a:solidFill>
                            <a:srgbClr val="3D4248"/>
                          </a:solidFill>
                          <a:latin typeface="Cambria Math" panose="02040503050406030204" pitchFamily="18" charset="0"/>
                        </a:rPr>
                        <m:t>.</m:t>
                      </m:r>
                    </m:oMath>
                  </a14:m>
                  <a:endParaRPr lang="en-US" sz="2800" spc="36" dirty="0">
                    <a:solidFill>
                      <a:srgbClr val="3D4248"/>
                    </a:solidFill>
                    <a:latin typeface="Clear Sans Regular"/>
                  </a:endParaRPr>
                </a:p>
              </p:txBody>
            </p:sp>
          </mc:Choice>
          <mc:Fallback xmlns="">
            <p:sp>
              <p:nvSpPr>
                <p:cNvPr id="23" name="TextBox 11">
                  <a:extLst>
                    <a:ext uri="{FF2B5EF4-FFF2-40B4-BE49-F238E27FC236}">
                      <a16:creationId xmlns:a16="http://schemas.microsoft.com/office/drawing/2014/main" id="{246B85B2-F8B9-41CB-ACFC-752038F43567}"/>
                    </a:ext>
                  </a:extLst>
                </p:cNvPr>
                <p:cNvSpPr txBox="1">
                  <a:spLocks noRot="1" noChangeAspect="1" noMove="1" noResize="1" noEditPoints="1" noAdjustHandles="1" noChangeArrowheads="1" noChangeShapeType="1" noTextEdit="1"/>
                </p:cNvSpPr>
                <p:nvPr/>
              </p:nvSpPr>
              <p:spPr>
                <a:xfrm>
                  <a:off x="-1857303" y="-191566"/>
                  <a:ext cx="10021877" cy="166504"/>
                </a:xfrm>
                <a:prstGeom prst="rect">
                  <a:avLst/>
                </a:prstGeom>
                <a:blipFill>
                  <a:blip r:embed="rId2"/>
                  <a:stretch>
                    <a:fillRect l="-3030" t="-21311" b="-29508"/>
                  </a:stretch>
                </a:blipFill>
              </p:spPr>
              <p:txBody>
                <a:bodyPr/>
                <a:lstStyle/>
                <a:p>
                  <a:r>
                    <a:rPr lang="es-CO">
                      <a:noFill/>
                    </a:rPr>
                    <a:t> </a:t>
                  </a:r>
                </a:p>
              </p:txBody>
            </p:sp>
          </mc:Fallback>
        </mc:AlternateContent>
      </p:grpSp>
      <p:pic>
        <p:nvPicPr>
          <p:cNvPr id="11" name="Imagen 10">
            <a:extLst>
              <a:ext uri="{FF2B5EF4-FFF2-40B4-BE49-F238E27FC236}">
                <a16:creationId xmlns:a16="http://schemas.microsoft.com/office/drawing/2014/main" id="{0EE261E5-2F3A-4632-A8D1-CDD8337BBFB2}"/>
              </a:ext>
            </a:extLst>
          </p:cNvPr>
          <p:cNvPicPr>
            <a:picLocks noChangeAspect="1"/>
          </p:cNvPicPr>
          <p:nvPr/>
        </p:nvPicPr>
        <p:blipFill>
          <a:blip r:embed="rId3"/>
          <a:stretch>
            <a:fillRect/>
          </a:stretch>
        </p:blipFill>
        <p:spPr>
          <a:xfrm>
            <a:off x="1837919" y="4874684"/>
            <a:ext cx="7691872" cy="1945071"/>
          </a:xfrm>
          <a:prstGeom prst="rect">
            <a:avLst/>
          </a:prstGeom>
        </p:spPr>
      </p:pic>
    </p:spTree>
    <p:extLst>
      <p:ext uri="{BB962C8B-B14F-4D97-AF65-F5344CB8AC3E}">
        <p14:creationId xmlns:p14="http://schemas.microsoft.com/office/powerpoint/2010/main" val="27825918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Cosine similarity</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164697" y="1564200"/>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65875"/>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The cosine similarity score computes the cosine of the angle between two</a:t>
              </a:r>
            </a:p>
            <a:p>
              <a:pPr>
                <a:lnSpc>
                  <a:spcPts val="2880"/>
                </a:lnSpc>
              </a:pPr>
              <a:r>
                <a:rPr lang="en-US" sz="2800" spc="36" dirty="0">
                  <a:solidFill>
                    <a:srgbClr val="3D4248"/>
                  </a:solidFill>
                  <a:latin typeface="Clear Sans Regular"/>
                </a:rPr>
                <a:t>vectors in an n-dimensional space. When the cosine score is 1 (or angle is</a:t>
              </a:r>
            </a:p>
            <a:p>
              <a:pPr>
                <a:lnSpc>
                  <a:spcPts val="2880"/>
                </a:lnSpc>
              </a:pPr>
              <a:r>
                <a:rPr lang="en-US" sz="2800" spc="36" dirty="0">
                  <a:solidFill>
                    <a:srgbClr val="3D4248"/>
                  </a:solidFill>
                  <a:latin typeface="Clear Sans Regular"/>
                </a:rPr>
                <a:t>0), the vectors are exactly similar. On the other hand, a cosine score of -1</a:t>
              </a:r>
            </a:p>
            <a:p>
              <a:pPr>
                <a:lnSpc>
                  <a:spcPts val="2880"/>
                </a:lnSpc>
              </a:pPr>
              <a:r>
                <a:rPr lang="en-US" sz="2800" spc="36" dirty="0">
                  <a:solidFill>
                    <a:srgbClr val="3D4248"/>
                  </a:solidFill>
                  <a:latin typeface="Clear Sans Regular"/>
                </a:rPr>
                <a:t>(or angle 180 degrees) denotes that the two vectors are exactly dissimilar to each other.</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pic>
        <p:nvPicPr>
          <p:cNvPr id="10" name="Imagen 9">
            <a:extLst>
              <a:ext uri="{FF2B5EF4-FFF2-40B4-BE49-F238E27FC236}">
                <a16:creationId xmlns:a16="http://schemas.microsoft.com/office/drawing/2014/main" id="{11027868-7103-4E5B-877F-5C20F6A5FADF}"/>
              </a:ext>
            </a:extLst>
          </p:cNvPr>
          <p:cNvPicPr>
            <a:picLocks noChangeAspect="1"/>
          </p:cNvPicPr>
          <p:nvPr/>
        </p:nvPicPr>
        <p:blipFill>
          <a:blip r:embed="rId2"/>
          <a:stretch>
            <a:fillRect/>
          </a:stretch>
        </p:blipFill>
        <p:spPr>
          <a:xfrm>
            <a:off x="2895600" y="4257224"/>
            <a:ext cx="5924550" cy="4780887"/>
          </a:xfrm>
          <a:prstGeom prst="rect">
            <a:avLst/>
          </a:prstGeom>
        </p:spPr>
      </p:pic>
      <p:pic>
        <p:nvPicPr>
          <p:cNvPr id="13" name="Imagen 12">
            <a:extLst>
              <a:ext uri="{FF2B5EF4-FFF2-40B4-BE49-F238E27FC236}">
                <a16:creationId xmlns:a16="http://schemas.microsoft.com/office/drawing/2014/main" id="{0442CDE0-049E-4BD2-8160-8CA329E0FF62}"/>
              </a:ext>
            </a:extLst>
          </p:cNvPr>
          <p:cNvPicPr>
            <a:picLocks noChangeAspect="1"/>
          </p:cNvPicPr>
          <p:nvPr/>
        </p:nvPicPr>
        <p:blipFill>
          <a:blip r:embed="rId3"/>
          <a:stretch>
            <a:fillRect/>
          </a:stretch>
        </p:blipFill>
        <p:spPr>
          <a:xfrm>
            <a:off x="10217895" y="5127457"/>
            <a:ext cx="6241550" cy="1954649"/>
          </a:xfrm>
          <a:prstGeom prst="rect">
            <a:avLst/>
          </a:prstGeom>
        </p:spPr>
      </p:pic>
    </p:spTree>
    <p:extLst>
      <p:ext uri="{BB962C8B-B14F-4D97-AF65-F5344CB8AC3E}">
        <p14:creationId xmlns:p14="http://schemas.microsoft.com/office/powerpoint/2010/main" val="761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905000" y="612135"/>
            <a:ext cx="13097277" cy="1052917"/>
            <a:chOff x="3516" y="-166312"/>
            <a:chExt cx="12772409" cy="1725096"/>
          </a:xfrm>
        </p:grpSpPr>
        <p:sp>
          <p:nvSpPr>
            <p:cNvPr id="32" name="TextBox 32"/>
            <p:cNvSpPr txBox="1"/>
            <p:nvPr/>
          </p:nvSpPr>
          <p:spPr>
            <a:xfrm>
              <a:off x="1349988" y="-166312"/>
              <a:ext cx="11425937" cy="1725096"/>
            </a:xfrm>
            <a:prstGeom prst="rect">
              <a:avLst/>
            </a:prstGeom>
          </p:spPr>
          <p:txBody>
            <a:bodyPr wrap="square" lIns="0" tIns="0" rIns="0" bIns="0" rtlCol="0" anchor="t">
              <a:spAutoFit/>
            </a:bodyPr>
            <a:lstStyle/>
            <a:p>
              <a:pPr algn="ctr">
                <a:lnSpc>
                  <a:spcPts val="8800"/>
                </a:lnSpc>
              </a:pPr>
              <a:r>
                <a:rPr lang="en-US" sz="6600" spc="-240" dirty="0">
                  <a:solidFill>
                    <a:srgbClr val="3D4248"/>
                  </a:solidFill>
                  <a:latin typeface="Clear Sans Regular"/>
                </a:rPr>
                <a:t>Introduction</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1524000" y="3085967"/>
            <a:ext cx="6553200" cy="3718968"/>
            <a:chOff x="-1857303" y="-191566"/>
            <a:chExt cx="10021877" cy="832522"/>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94764"/>
            </a:xfrm>
            <a:prstGeom prst="rect">
              <a:avLst/>
            </a:prstGeom>
          </p:spPr>
          <p:txBody>
            <a:bodyPr lIns="0" tIns="0" rIns="0" bIns="0" rtlCol="0" anchor="t">
              <a:spAutoFit/>
            </a:bodyPr>
            <a:lstStyle/>
            <a:p>
              <a:pPr algn="ctr">
                <a:lnSpc>
                  <a:spcPts val="3079"/>
                </a:lnSpc>
                <a:spcBef>
                  <a:spcPct val="0"/>
                </a:spcBef>
              </a:pPr>
              <a:endParaRPr lang="en-US" sz="40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1857303" y="-191566"/>
              <a:ext cx="10021877" cy="832522"/>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Almost everything we buy or consume today is influenced by some form of recommendation.</a:t>
              </a:r>
            </a:p>
            <a:p>
              <a:pPr>
                <a:lnSpc>
                  <a:spcPts val="2880"/>
                </a:lnSpc>
              </a:pPr>
              <a:r>
                <a:rPr lang="en-US" sz="2800" spc="36" dirty="0">
                  <a:solidFill>
                    <a:srgbClr val="3D4248"/>
                  </a:solidFill>
                  <a:latin typeface="Clear Sans Regular"/>
                </a:rPr>
                <a:t>When you log on to Netflix or Amazon Prime, for example, you will see a list of movies and television shows the service thinks you will like based on your past</a:t>
              </a:r>
            </a:p>
            <a:p>
              <a:pPr>
                <a:lnSpc>
                  <a:spcPts val="2880"/>
                </a:lnSpc>
              </a:pPr>
              <a:r>
                <a:rPr lang="en-US" sz="2800" spc="36" dirty="0">
                  <a:solidFill>
                    <a:srgbClr val="3D4248"/>
                  </a:solidFill>
                  <a:latin typeface="Clear Sans Regular"/>
                </a:rPr>
                <a:t>watching (and rating) history. Facebook suggests people it thinks you may</a:t>
              </a:r>
            </a:p>
            <a:p>
              <a:pPr>
                <a:lnSpc>
                  <a:spcPts val="2880"/>
                </a:lnSpc>
              </a:pPr>
              <a:r>
                <a:rPr lang="en-US" sz="2800" spc="36" dirty="0">
                  <a:solidFill>
                    <a:srgbClr val="3D4248"/>
                  </a:solidFill>
                  <a:latin typeface="Clear Sans Regular"/>
                </a:rPr>
                <a:t>know and would probably like to add.</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grpSp>
        <p:nvGrpSpPr>
          <p:cNvPr id="27" name="Group 9">
            <a:extLst>
              <a:ext uri="{FF2B5EF4-FFF2-40B4-BE49-F238E27FC236}">
                <a16:creationId xmlns:a16="http://schemas.microsoft.com/office/drawing/2014/main" id="{2627168F-445E-4C74-993E-D2C9C8DF55C1}"/>
              </a:ext>
            </a:extLst>
          </p:cNvPr>
          <p:cNvGrpSpPr/>
          <p:nvPr/>
        </p:nvGrpSpPr>
        <p:grpSpPr>
          <a:xfrm>
            <a:off x="10190018" y="3085966"/>
            <a:ext cx="6553200" cy="2231380"/>
            <a:chOff x="-1857303" y="-191566"/>
            <a:chExt cx="10021877" cy="499513"/>
          </a:xfrm>
        </p:grpSpPr>
        <p:sp>
          <p:nvSpPr>
            <p:cNvPr id="28" name="TextBox 10">
              <a:extLst>
                <a:ext uri="{FF2B5EF4-FFF2-40B4-BE49-F238E27FC236}">
                  <a16:creationId xmlns:a16="http://schemas.microsoft.com/office/drawing/2014/main" id="{7D9FFBF8-760D-4040-85B3-B6D701DA7502}"/>
                </a:ext>
              </a:extLst>
            </p:cNvPr>
            <p:cNvSpPr txBox="1"/>
            <p:nvPr/>
          </p:nvSpPr>
          <p:spPr>
            <a:xfrm>
              <a:off x="0" y="-38100"/>
              <a:ext cx="8164574" cy="94764"/>
            </a:xfrm>
            <a:prstGeom prst="rect">
              <a:avLst/>
            </a:prstGeom>
          </p:spPr>
          <p:txBody>
            <a:bodyPr lIns="0" tIns="0" rIns="0" bIns="0" rtlCol="0" anchor="t">
              <a:spAutoFit/>
            </a:bodyPr>
            <a:lstStyle/>
            <a:p>
              <a:pPr algn="ctr">
                <a:lnSpc>
                  <a:spcPts val="3079"/>
                </a:lnSpc>
                <a:spcBef>
                  <a:spcPct val="0"/>
                </a:spcBef>
              </a:pPr>
              <a:endParaRPr lang="en-US" sz="4000" spc="-21" dirty="0">
                <a:solidFill>
                  <a:srgbClr val="3D4248"/>
                </a:solidFill>
                <a:latin typeface="Clear Sans Regular Bold"/>
              </a:endParaRPr>
            </a:p>
          </p:txBody>
        </p:sp>
        <p:sp>
          <p:nvSpPr>
            <p:cNvPr id="29" name="TextBox 11">
              <a:extLst>
                <a:ext uri="{FF2B5EF4-FFF2-40B4-BE49-F238E27FC236}">
                  <a16:creationId xmlns:a16="http://schemas.microsoft.com/office/drawing/2014/main" id="{E39CADE2-2E37-4DE8-A382-9B84AFE56D18}"/>
                </a:ext>
              </a:extLst>
            </p:cNvPr>
            <p:cNvSpPr txBox="1"/>
            <p:nvPr/>
          </p:nvSpPr>
          <p:spPr>
            <a:xfrm>
              <a:off x="-1857303" y="-191566"/>
              <a:ext cx="10021877" cy="499513"/>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Amazon recommends items to you as you browse for a particular product. It shows you similar products from a competing source and suggests auxiliary items frequently bought together with the product.</a:t>
              </a:r>
            </a:p>
          </p:txBody>
        </p:sp>
      </p:grpSp>
      <p:pic>
        <p:nvPicPr>
          <p:cNvPr id="2050" name="Picture 2" descr="Comprar Amazon - Microsoft Store es-ES">
            <a:extLst>
              <a:ext uri="{FF2B5EF4-FFF2-40B4-BE49-F238E27FC236}">
                <a16:creationId xmlns:a16="http://schemas.microsoft.com/office/drawing/2014/main" id="{95D9C5A7-A1DE-4E7C-9044-88D876222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074727" y="5874105"/>
            <a:ext cx="2230582" cy="223058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unocero - ¿Por qué el logo de Facebook es azul? La respuesta es inesperada">
            <a:extLst>
              <a:ext uri="{FF2B5EF4-FFF2-40B4-BE49-F238E27FC236}">
                <a16:creationId xmlns:a16="http://schemas.microsoft.com/office/drawing/2014/main" id="{D9F278FA-2C27-4972-B644-DA3BF7722E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23518" y="5874105"/>
            <a:ext cx="3886200" cy="220806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Netflix - YouTube">
            <a:extLst>
              <a:ext uri="{FF2B5EF4-FFF2-40B4-BE49-F238E27FC236}">
                <a16:creationId xmlns:a16="http://schemas.microsoft.com/office/drawing/2014/main" id="{5BF25439-B940-4CC2-A26E-38A3B96C92E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621000" y="5851591"/>
            <a:ext cx="2230582" cy="2230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27304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Clustering</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164697" y="1564200"/>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One of the main ideas behind collaborative filtering is that if user A has the same opinion of a product as user B, then A is also more likely to have the same opinion as B on another product than that of a randomly chosen user.</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553151" y="5242342"/>
            <a:ext cx="7041404"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166504"/>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The job of a clustering algorithm is to assign classes to every point on this plane.</a:t>
              </a:r>
            </a:p>
          </p:txBody>
        </p:sp>
      </p:grpSp>
      <p:pic>
        <p:nvPicPr>
          <p:cNvPr id="8194" name="Picture 2" descr="Cluster analysis - Wikipedia">
            <a:extLst>
              <a:ext uri="{FF2B5EF4-FFF2-40B4-BE49-F238E27FC236}">
                <a16:creationId xmlns:a16="http://schemas.microsoft.com/office/drawing/2014/main" id="{D4B19E71-5D63-4B3A-98CA-084FF0611B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4383855"/>
            <a:ext cx="6248400" cy="41807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16999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k-means clustering</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218639" y="1732365"/>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177250"/>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The k-means algorithm is one of the simplest yet most popular machine</a:t>
              </a:r>
            </a:p>
            <a:p>
              <a:pPr>
                <a:lnSpc>
                  <a:spcPts val="2880"/>
                </a:lnSpc>
              </a:pPr>
              <a:r>
                <a:rPr lang="en-US" sz="2800" spc="36" dirty="0">
                  <a:solidFill>
                    <a:srgbClr val="3D4248"/>
                  </a:solidFill>
                  <a:latin typeface="Clear Sans Regular"/>
                </a:rPr>
                <a:t>learning algorithms. It takes in the data points and the number of clusters</a:t>
              </a:r>
            </a:p>
            <a:p>
              <a:pPr>
                <a:lnSpc>
                  <a:spcPts val="2880"/>
                </a:lnSpc>
              </a:pPr>
              <a:r>
                <a:rPr lang="en-US" sz="2800" spc="36" dirty="0">
                  <a:solidFill>
                    <a:srgbClr val="3D4248"/>
                  </a:solidFill>
                  <a:latin typeface="Clear Sans Regular"/>
                </a:rPr>
                <a:t>(k) as input.</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553151" y="5242342"/>
            <a:ext cx="7041404"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249756"/>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One of the most important steps while using the k-means algorithm is determining the number of clusters.</a:t>
              </a:r>
            </a:p>
          </p:txBody>
        </p:sp>
      </p:grpSp>
      <p:pic>
        <p:nvPicPr>
          <p:cNvPr id="9218" name="Picture 2" descr="K-Means Clustering Algorithm - Javatpoint">
            <a:extLst>
              <a:ext uri="{FF2B5EF4-FFF2-40B4-BE49-F238E27FC236}">
                <a16:creationId xmlns:a16="http://schemas.microsoft.com/office/drawing/2014/main" id="{58244788-4B49-40D5-8E5E-05C2E49D7C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445" y="4123223"/>
            <a:ext cx="8860260" cy="44696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30767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Choosing k</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218639" y="1732365"/>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65875"/>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The Elbow method computes the sum of squares for each value of k and</a:t>
              </a:r>
            </a:p>
            <a:p>
              <a:pPr>
                <a:lnSpc>
                  <a:spcPts val="2880"/>
                </a:lnSpc>
              </a:pPr>
              <a:r>
                <a:rPr lang="en-US" sz="2800" spc="36" dirty="0">
                  <a:solidFill>
                    <a:srgbClr val="3D4248"/>
                  </a:solidFill>
                  <a:latin typeface="Clear Sans Regular"/>
                </a:rPr>
                <a:t>chooses the elbow point of the sum-of-squares v/s K plot as the best value for k. The elbow point is defined as the value of k at which the sum-</a:t>
              </a:r>
              <a:r>
                <a:rPr lang="en-US" sz="2800" spc="36" dirty="0" err="1">
                  <a:solidFill>
                    <a:srgbClr val="3D4248"/>
                  </a:solidFill>
                  <a:latin typeface="Clear Sans Regular"/>
                </a:rPr>
                <a:t>ofsquares</a:t>
              </a:r>
              <a:r>
                <a:rPr lang="en-US" sz="2800" spc="36" dirty="0">
                  <a:solidFill>
                    <a:srgbClr val="3D4248"/>
                  </a:solidFill>
                  <a:latin typeface="Clear Sans Regular"/>
                </a:rPr>
                <a:t> value for every subsequent k starts decreasing much more slowly.</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3176491" y="5211069"/>
            <a:ext cx="7041404"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416261"/>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The sum of squares value is defined as the sum of the distances of each data point to the centroid of the cluster to which it was assigned. Mathematically, it is expressed as follows:</a:t>
              </a:r>
            </a:p>
          </p:txBody>
        </p:sp>
      </p:grpSp>
      <p:pic>
        <p:nvPicPr>
          <p:cNvPr id="10" name="Imagen 9">
            <a:extLst>
              <a:ext uri="{FF2B5EF4-FFF2-40B4-BE49-F238E27FC236}">
                <a16:creationId xmlns:a16="http://schemas.microsoft.com/office/drawing/2014/main" id="{7D791471-205C-4271-B103-BB1D08A8C424}"/>
              </a:ext>
            </a:extLst>
          </p:cNvPr>
          <p:cNvPicPr>
            <a:picLocks noChangeAspect="1"/>
          </p:cNvPicPr>
          <p:nvPr/>
        </p:nvPicPr>
        <p:blipFill>
          <a:blip r:embed="rId2"/>
          <a:stretch>
            <a:fillRect/>
          </a:stretch>
        </p:blipFill>
        <p:spPr>
          <a:xfrm>
            <a:off x="10820400" y="5000875"/>
            <a:ext cx="5098008" cy="1668439"/>
          </a:xfrm>
          <a:prstGeom prst="rect">
            <a:avLst/>
          </a:prstGeom>
        </p:spPr>
      </p:pic>
    </p:spTree>
    <p:extLst>
      <p:ext uri="{BB962C8B-B14F-4D97-AF65-F5344CB8AC3E}">
        <p14:creationId xmlns:p14="http://schemas.microsoft.com/office/powerpoint/2010/main" val="22693938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Dimensionality reduction (PCA)</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218639" y="1732365"/>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b="1" i="1" spc="36" dirty="0">
                  <a:solidFill>
                    <a:srgbClr val="3D4248"/>
                  </a:solidFill>
                  <a:latin typeface="Clear Sans Regular"/>
                </a:rPr>
                <a:t>Feature selection</a:t>
              </a:r>
              <a:r>
                <a:rPr lang="en-US" sz="2800" spc="36" dirty="0">
                  <a:solidFill>
                    <a:srgbClr val="3D4248"/>
                  </a:solidFill>
                  <a:latin typeface="Clear Sans Regular"/>
                </a:rPr>
                <a:t>: This method involves identifying the features that</a:t>
              </a:r>
            </a:p>
            <a:p>
              <a:pPr>
                <a:lnSpc>
                  <a:spcPts val="2880"/>
                </a:lnSpc>
              </a:pPr>
              <a:r>
                <a:rPr lang="en-US" sz="2800" spc="36" dirty="0">
                  <a:solidFill>
                    <a:srgbClr val="3D4248"/>
                  </a:solidFill>
                  <a:latin typeface="Clear Sans Regular"/>
                </a:rPr>
                <a:t>have the least predictive power and dropping them altogether.</a:t>
              </a:r>
            </a:p>
            <a:p>
              <a:pPr>
                <a:lnSpc>
                  <a:spcPts val="2880"/>
                </a:lnSpc>
              </a:pPr>
              <a:r>
                <a:rPr lang="en-US" sz="2800" spc="36" dirty="0">
                  <a:solidFill>
                    <a:srgbClr val="3D4248"/>
                  </a:solidFill>
                  <a:latin typeface="Clear Sans Regular"/>
                </a:rPr>
                <a:t>Therefore, feature selection involves identifying a subset of features</a:t>
              </a:r>
            </a:p>
            <a:p>
              <a:pPr>
                <a:lnSpc>
                  <a:spcPts val="2880"/>
                </a:lnSpc>
              </a:pPr>
              <a:r>
                <a:rPr lang="en-US" sz="2800" spc="36" dirty="0">
                  <a:solidFill>
                    <a:srgbClr val="3D4248"/>
                  </a:solidFill>
                  <a:latin typeface="Clear Sans Regular"/>
                </a:rPr>
                <a:t>that is most important for that particular use case.</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553150" y="9673085"/>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4" name="Group 9">
            <a:extLst>
              <a:ext uri="{FF2B5EF4-FFF2-40B4-BE49-F238E27FC236}">
                <a16:creationId xmlns:a16="http://schemas.microsoft.com/office/drawing/2014/main" id="{49B9FCD4-7568-4538-8DFA-53CA9E06AE3B}"/>
              </a:ext>
            </a:extLst>
          </p:cNvPr>
          <p:cNvGrpSpPr/>
          <p:nvPr/>
        </p:nvGrpSpPr>
        <p:grpSpPr>
          <a:xfrm>
            <a:off x="3197857" y="3875496"/>
            <a:ext cx="12857020" cy="2819655"/>
            <a:chOff x="-3682944" y="-256304"/>
            <a:chExt cx="11847518" cy="335970"/>
          </a:xfrm>
        </p:grpSpPr>
        <p:sp>
          <p:nvSpPr>
            <p:cNvPr id="25" name="TextBox 10">
              <a:extLst>
                <a:ext uri="{FF2B5EF4-FFF2-40B4-BE49-F238E27FC236}">
                  <a16:creationId xmlns:a16="http://schemas.microsoft.com/office/drawing/2014/main" id="{5958E2C3-860A-4B1E-BB33-1777A20771D0}"/>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26" name="TextBox 11">
              <a:extLst>
                <a:ext uri="{FF2B5EF4-FFF2-40B4-BE49-F238E27FC236}">
                  <a16:creationId xmlns:a16="http://schemas.microsoft.com/office/drawing/2014/main" id="{9D0A9835-75D4-458C-8980-FC236A13E92B}"/>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b="1" i="1" spc="36" dirty="0">
                  <a:solidFill>
                    <a:srgbClr val="3D4248"/>
                  </a:solidFill>
                  <a:latin typeface="Clear Sans Regular"/>
                </a:rPr>
                <a:t>Feature extraction: </a:t>
              </a:r>
              <a:r>
                <a:rPr lang="en-US" sz="2800" spc="36" dirty="0">
                  <a:solidFill>
                    <a:srgbClr val="3D4248"/>
                  </a:solidFill>
                  <a:latin typeface="Clear Sans Regular"/>
                </a:rPr>
                <a:t>Feature extraction takes in m-dimensional data</a:t>
              </a:r>
            </a:p>
            <a:p>
              <a:pPr>
                <a:lnSpc>
                  <a:spcPts val="2880"/>
                </a:lnSpc>
              </a:pPr>
              <a:r>
                <a:rPr lang="en-US" sz="2800" spc="36" dirty="0">
                  <a:solidFill>
                    <a:srgbClr val="3D4248"/>
                  </a:solidFill>
                  <a:latin typeface="Clear Sans Regular"/>
                </a:rPr>
                <a:t>and transforms it into an n-dimensional output space (usually where m</a:t>
              </a:r>
            </a:p>
            <a:p>
              <a:pPr>
                <a:lnSpc>
                  <a:spcPts val="2880"/>
                </a:lnSpc>
              </a:pPr>
              <a:r>
                <a:rPr lang="en-US" sz="2800" spc="36" dirty="0">
                  <a:solidFill>
                    <a:srgbClr val="3D4248"/>
                  </a:solidFill>
                  <a:latin typeface="Clear Sans Regular"/>
                </a:rPr>
                <a:t>&gt;&gt; n), while retaining most of the information. However, in doing so,</a:t>
              </a:r>
            </a:p>
            <a:p>
              <a:pPr>
                <a:lnSpc>
                  <a:spcPts val="2880"/>
                </a:lnSpc>
              </a:pPr>
              <a:r>
                <a:rPr lang="en-US" sz="2800" spc="36" dirty="0">
                  <a:solidFill>
                    <a:srgbClr val="3D4248"/>
                  </a:solidFill>
                  <a:latin typeface="Clear Sans Regular"/>
                </a:rPr>
                <a:t>it creates new features that have no inherent meaning.</a:t>
              </a:r>
            </a:p>
          </p:txBody>
        </p:sp>
      </p:grpSp>
      <p:pic>
        <p:nvPicPr>
          <p:cNvPr id="10" name="Imagen 9">
            <a:extLst>
              <a:ext uri="{FF2B5EF4-FFF2-40B4-BE49-F238E27FC236}">
                <a16:creationId xmlns:a16="http://schemas.microsoft.com/office/drawing/2014/main" id="{0E1211B4-7F30-46F4-8F23-F6559F9A92D3}"/>
              </a:ext>
            </a:extLst>
          </p:cNvPr>
          <p:cNvPicPr>
            <a:picLocks noChangeAspect="1"/>
          </p:cNvPicPr>
          <p:nvPr/>
        </p:nvPicPr>
        <p:blipFill>
          <a:blip r:embed="rId2"/>
          <a:stretch>
            <a:fillRect/>
          </a:stretch>
        </p:blipFill>
        <p:spPr>
          <a:xfrm>
            <a:off x="4038600" y="5961653"/>
            <a:ext cx="9209367" cy="3540054"/>
          </a:xfrm>
          <a:prstGeom prst="rect">
            <a:avLst/>
          </a:prstGeom>
        </p:spPr>
      </p:pic>
    </p:spTree>
    <p:extLst>
      <p:ext uri="{BB962C8B-B14F-4D97-AF65-F5344CB8AC3E}">
        <p14:creationId xmlns:p14="http://schemas.microsoft.com/office/powerpoint/2010/main" val="28186081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k-nearest neighbors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218639" y="1732365"/>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65875"/>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i="1" spc="36" dirty="0">
                  <a:solidFill>
                    <a:srgbClr val="3D4248"/>
                  </a:solidFill>
                  <a:latin typeface="Clear Sans Regular"/>
                </a:rPr>
                <a:t>k-nearest neighbors (k-NN) </a:t>
              </a:r>
              <a:r>
                <a:rPr lang="en-US" sz="2800" spc="36" dirty="0">
                  <a:solidFill>
                    <a:srgbClr val="3D4248"/>
                  </a:solidFill>
                  <a:latin typeface="Clear Sans Regular"/>
                </a:rPr>
                <a:t>is perhaps the simplest machine learning</a:t>
              </a:r>
            </a:p>
            <a:p>
              <a:pPr>
                <a:lnSpc>
                  <a:spcPts val="2880"/>
                </a:lnSpc>
              </a:pPr>
              <a:r>
                <a:rPr lang="en-US" sz="2800" spc="36" dirty="0">
                  <a:solidFill>
                    <a:srgbClr val="3D4248"/>
                  </a:solidFill>
                  <a:latin typeface="Clear Sans Regular"/>
                </a:rPr>
                <a:t>algorithm. In the case of classification, it assigns a class to a particular data point by a majority vote of its k nearest neighbors. In other words, the data point is assigned the class that is the most common among its k-nearest neighbors.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245605" y="4196470"/>
            <a:ext cx="7041404"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416261"/>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Consider a dataset that has binary classes (represented as the blue squares and the red triangles). k-NN now plots this into n-dimensional space (in this case, two</a:t>
              </a:r>
            </a:p>
            <a:p>
              <a:pPr>
                <a:lnSpc>
                  <a:spcPts val="2880"/>
                </a:lnSpc>
              </a:pPr>
              <a:r>
                <a:rPr lang="en-US" sz="2800" spc="36" dirty="0">
                  <a:solidFill>
                    <a:srgbClr val="3D4248"/>
                  </a:solidFill>
                  <a:latin typeface="Clear Sans Regular"/>
                </a:rPr>
                <a:t>dimensions).</a:t>
              </a:r>
            </a:p>
          </p:txBody>
        </p:sp>
      </p:grpSp>
      <p:pic>
        <p:nvPicPr>
          <p:cNvPr id="10" name="Imagen 9">
            <a:extLst>
              <a:ext uri="{FF2B5EF4-FFF2-40B4-BE49-F238E27FC236}">
                <a16:creationId xmlns:a16="http://schemas.microsoft.com/office/drawing/2014/main" id="{AD3BD482-5BF0-4F67-B5CB-E80D673E0E1B}"/>
              </a:ext>
            </a:extLst>
          </p:cNvPr>
          <p:cNvPicPr>
            <a:picLocks noChangeAspect="1"/>
          </p:cNvPicPr>
          <p:nvPr/>
        </p:nvPicPr>
        <p:blipFill>
          <a:blip r:embed="rId2"/>
          <a:stretch>
            <a:fillRect/>
          </a:stretch>
        </p:blipFill>
        <p:spPr>
          <a:xfrm>
            <a:off x="2600939" y="4488073"/>
            <a:ext cx="5736457" cy="4614107"/>
          </a:xfrm>
          <a:prstGeom prst="rect">
            <a:avLst/>
          </a:prstGeom>
        </p:spPr>
      </p:pic>
      <p:sp>
        <p:nvSpPr>
          <p:cNvPr id="24" name="TextBox 11">
            <a:extLst>
              <a:ext uri="{FF2B5EF4-FFF2-40B4-BE49-F238E27FC236}">
                <a16:creationId xmlns:a16="http://schemas.microsoft.com/office/drawing/2014/main" id="{5109D8F2-61E5-431E-BB28-6DCA9413231E}"/>
              </a:ext>
            </a:extLst>
          </p:cNvPr>
          <p:cNvSpPr txBox="1"/>
          <p:nvPr/>
        </p:nvSpPr>
        <p:spPr>
          <a:xfrm>
            <a:off x="10217895" y="6321573"/>
            <a:ext cx="7041404" cy="1487587"/>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It is often a good practice to test different values of k and assess its performance with your cross-validation and test datasets.</a:t>
            </a:r>
          </a:p>
        </p:txBody>
      </p:sp>
    </p:spTree>
    <p:extLst>
      <p:ext uri="{BB962C8B-B14F-4D97-AF65-F5344CB8AC3E}">
        <p14:creationId xmlns:p14="http://schemas.microsoft.com/office/powerpoint/2010/main" val="13890237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Binary classification metrics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2038736" y="3134653"/>
            <a:ext cx="7041404" cy="2231380"/>
            <a:chOff x="-1857303" y="-191566"/>
            <a:chExt cx="10021877" cy="499513"/>
          </a:xfrm>
        </p:grpSpPr>
        <p:sp>
          <p:nvSpPr>
            <p:cNvPr id="22" name="TextBox 10">
              <a:extLst>
                <a:ext uri="{FF2B5EF4-FFF2-40B4-BE49-F238E27FC236}">
                  <a16:creationId xmlns:a16="http://schemas.microsoft.com/office/drawing/2014/main" id="{FEEFE18D-C0E1-4DF0-80C4-C8B2412ACE02}"/>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499513"/>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Accuracy: Accuracy is the most widely used metric to gauge the performance of a</a:t>
              </a:r>
            </a:p>
            <a:p>
              <a:pPr>
                <a:lnSpc>
                  <a:spcPts val="2880"/>
                </a:lnSpc>
              </a:pPr>
              <a:r>
                <a:rPr lang="en-US" sz="2800" spc="36" dirty="0">
                  <a:solidFill>
                    <a:srgbClr val="3D4248"/>
                  </a:solidFill>
                  <a:latin typeface="Clear Sans Regular"/>
                </a:rPr>
                <a:t>classification model. It is the ratio of the number of correct predictions to</a:t>
              </a:r>
            </a:p>
            <a:p>
              <a:pPr>
                <a:lnSpc>
                  <a:spcPts val="2880"/>
                </a:lnSpc>
              </a:pPr>
              <a:r>
                <a:rPr lang="en-US" sz="2800" spc="36" dirty="0">
                  <a:solidFill>
                    <a:srgbClr val="3D4248"/>
                  </a:solidFill>
                  <a:latin typeface="Clear Sans Regular"/>
                </a:rPr>
                <a:t>the total number of predictions made by the model: </a:t>
              </a:r>
            </a:p>
          </p:txBody>
        </p:sp>
      </p:grpSp>
      <p:pic>
        <p:nvPicPr>
          <p:cNvPr id="11" name="Imagen 10">
            <a:extLst>
              <a:ext uri="{FF2B5EF4-FFF2-40B4-BE49-F238E27FC236}">
                <a16:creationId xmlns:a16="http://schemas.microsoft.com/office/drawing/2014/main" id="{30822F0E-864A-459D-B7A8-586B0B913489}"/>
              </a:ext>
            </a:extLst>
          </p:cNvPr>
          <p:cNvPicPr>
            <a:picLocks noChangeAspect="1"/>
          </p:cNvPicPr>
          <p:nvPr/>
        </p:nvPicPr>
        <p:blipFill>
          <a:blip r:embed="rId2"/>
          <a:stretch>
            <a:fillRect/>
          </a:stretch>
        </p:blipFill>
        <p:spPr>
          <a:xfrm>
            <a:off x="2038736" y="5935947"/>
            <a:ext cx="5795431" cy="1034129"/>
          </a:xfrm>
          <a:prstGeom prst="rect">
            <a:avLst/>
          </a:prstGeom>
        </p:spPr>
      </p:pic>
      <p:grpSp>
        <p:nvGrpSpPr>
          <p:cNvPr id="26" name="Group 9">
            <a:extLst>
              <a:ext uri="{FF2B5EF4-FFF2-40B4-BE49-F238E27FC236}">
                <a16:creationId xmlns:a16="http://schemas.microsoft.com/office/drawing/2014/main" id="{58CF0B11-144D-4987-BE6C-1B2A45841EE4}"/>
              </a:ext>
            </a:extLst>
          </p:cNvPr>
          <p:cNvGrpSpPr/>
          <p:nvPr/>
        </p:nvGrpSpPr>
        <p:grpSpPr>
          <a:xfrm>
            <a:off x="9687959" y="3091376"/>
            <a:ext cx="7041404" cy="2125103"/>
            <a:chOff x="-1857303" y="-191566"/>
            <a:chExt cx="10021877" cy="475722"/>
          </a:xfrm>
        </p:grpSpPr>
        <p:sp>
          <p:nvSpPr>
            <p:cNvPr id="27" name="TextBox 10">
              <a:extLst>
                <a:ext uri="{FF2B5EF4-FFF2-40B4-BE49-F238E27FC236}">
                  <a16:creationId xmlns:a16="http://schemas.microsoft.com/office/drawing/2014/main" id="{E7E0800D-C8A9-4B7F-969E-1E1E3288E809}"/>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9" name="TextBox 11">
              <a:extLst>
                <a:ext uri="{FF2B5EF4-FFF2-40B4-BE49-F238E27FC236}">
                  <a16:creationId xmlns:a16="http://schemas.microsoft.com/office/drawing/2014/main" id="{B6303817-3F2A-4A81-A9E6-EFFBA3D30A3E}"/>
                </a:ext>
              </a:extLst>
            </p:cNvPr>
            <p:cNvSpPr txBox="1"/>
            <p:nvPr/>
          </p:nvSpPr>
          <p:spPr>
            <a:xfrm>
              <a:off x="-1857303" y="-191566"/>
              <a:ext cx="10021877" cy="416261"/>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Root mean square error: The Root Mean Square Error (or RMSE) is a metric widely used to gauge the performance of regressors. Mathematically, it is represented as follows: </a:t>
              </a:r>
            </a:p>
          </p:txBody>
        </p:sp>
      </p:grpSp>
      <p:pic>
        <p:nvPicPr>
          <p:cNvPr id="13" name="Imagen 12">
            <a:extLst>
              <a:ext uri="{FF2B5EF4-FFF2-40B4-BE49-F238E27FC236}">
                <a16:creationId xmlns:a16="http://schemas.microsoft.com/office/drawing/2014/main" id="{7337ED2F-8DEF-4F72-8B50-F08430D0DE47}"/>
              </a:ext>
            </a:extLst>
          </p:cNvPr>
          <p:cNvPicPr>
            <a:picLocks noChangeAspect="1"/>
          </p:cNvPicPr>
          <p:nvPr/>
        </p:nvPicPr>
        <p:blipFill>
          <a:blip r:embed="rId3"/>
          <a:stretch>
            <a:fillRect/>
          </a:stretch>
        </p:blipFill>
        <p:spPr>
          <a:xfrm>
            <a:off x="11161954" y="5935946"/>
            <a:ext cx="4339810" cy="1034129"/>
          </a:xfrm>
          <a:prstGeom prst="rect">
            <a:avLst/>
          </a:prstGeom>
        </p:spPr>
      </p:pic>
    </p:spTree>
    <p:extLst>
      <p:ext uri="{BB962C8B-B14F-4D97-AF65-F5344CB8AC3E}">
        <p14:creationId xmlns:p14="http://schemas.microsoft.com/office/powerpoint/2010/main" val="33721410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Evaluation metrics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6" name="Group 9">
            <a:extLst>
              <a:ext uri="{FF2B5EF4-FFF2-40B4-BE49-F238E27FC236}">
                <a16:creationId xmlns:a16="http://schemas.microsoft.com/office/drawing/2014/main" id="{58CF0B11-144D-4987-BE6C-1B2A45841EE4}"/>
              </a:ext>
            </a:extLst>
          </p:cNvPr>
          <p:cNvGrpSpPr/>
          <p:nvPr/>
        </p:nvGrpSpPr>
        <p:grpSpPr>
          <a:xfrm>
            <a:off x="914400" y="5242342"/>
            <a:ext cx="9532095" cy="2125103"/>
            <a:chOff x="-1857303" y="-191566"/>
            <a:chExt cx="10021877" cy="475722"/>
          </a:xfrm>
        </p:grpSpPr>
        <p:sp>
          <p:nvSpPr>
            <p:cNvPr id="27" name="TextBox 10">
              <a:extLst>
                <a:ext uri="{FF2B5EF4-FFF2-40B4-BE49-F238E27FC236}">
                  <a16:creationId xmlns:a16="http://schemas.microsoft.com/office/drawing/2014/main" id="{E7E0800D-C8A9-4B7F-969E-1E1E3288E809}"/>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9" name="TextBox 11">
              <a:extLst>
                <a:ext uri="{FF2B5EF4-FFF2-40B4-BE49-F238E27FC236}">
                  <a16:creationId xmlns:a16="http://schemas.microsoft.com/office/drawing/2014/main" id="{B6303817-3F2A-4A81-A9E6-EFFBA3D30A3E}"/>
                </a:ext>
              </a:extLst>
            </p:cNvPr>
            <p:cNvSpPr txBox="1"/>
            <p:nvPr/>
          </p:nvSpPr>
          <p:spPr>
            <a:xfrm>
              <a:off x="-1857303" y="-191566"/>
              <a:ext cx="10021877" cy="249756"/>
            </a:xfrm>
            <a:prstGeom prst="rect">
              <a:avLst/>
            </a:prstGeom>
          </p:spPr>
          <p:txBody>
            <a:bodyPr wrap="square" lIns="0" tIns="0" rIns="0" bIns="0" rtlCol="0" anchor="t">
              <a:spAutoFit/>
            </a:bodyPr>
            <a:lstStyle/>
            <a:p>
              <a:pPr>
                <a:lnSpc>
                  <a:spcPts val="2880"/>
                </a:lnSpc>
              </a:pPr>
              <a:r>
                <a:rPr lang="en-US" sz="2800" i="1" spc="36" dirty="0">
                  <a:solidFill>
                    <a:srgbClr val="3D4248"/>
                  </a:solidFill>
                  <a:latin typeface="Clear Sans Regular"/>
                </a:rPr>
                <a:t>The precision </a:t>
              </a:r>
              <a:r>
                <a:rPr lang="en-US" sz="2800" spc="36" dirty="0">
                  <a:solidFill>
                    <a:srgbClr val="3D4248"/>
                  </a:solidFill>
                  <a:latin typeface="Clear Sans Regular"/>
                </a:rPr>
                <a:t>is the ratio of the number of positive cases that were correct to all the cases that were identified as positive. Mathematically, it looks like this:</a:t>
              </a:r>
            </a:p>
          </p:txBody>
        </p:sp>
      </p:grpSp>
      <p:pic>
        <p:nvPicPr>
          <p:cNvPr id="18" name="Imagen 17">
            <a:extLst>
              <a:ext uri="{FF2B5EF4-FFF2-40B4-BE49-F238E27FC236}">
                <a16:creationId xmlns:a16="http://schemas.microsoft.com/office/drawing/2014/main" id="{5DE94280-0C10-4322-9F53-9CEA43E9CB95}"/>
              </a:ext>
            </a:extLst>
          </p:cNvPr>
          <p:cNvPicPr>
            <a:picLocks noChangeAspect="1"/>
          </p:cNvPicPr>
          <p:nvPr/>
        </p:nvPicPr>
        <p:blipFill>
          <a:blip r:embed="rId2"/>
          <a:stretch>
            <a:fillRect/>
          </a:stretch>
        </p:blipFill>
        <p:spPr>
          <a:xfrm>
            <a:off x="5008275" y="1828675"/>
            <a:ext cx="8271450" cy="3124950"/>
          </a:xfrm>
          <a:prstGeom prst="rect">
            <a:avLst/>
          </a:prstGeom>
        </p:spPr>
      </p:pic>
      <p:pic>
        <p:nvPicPr>
          <p:cNvPr id="25" name="Imagen 24">
            <a:extLst>
              <a:ext uri="{FF2B5EF4-FFF2-40B4-BE49-F238E27FC236}">
                <a16:creationId xmlns:a16="http://schemas.microsoft.com/office/drawing/2014/main" id="{F7E23B89-530F-4D95-9D94-FD0DA994093F}"/>
              </a:ext>
            </a:extLst>
          </p:cNvPr>
          <p:cNvPicPr>
            <a:picLocks noChangeAspect="1"/>
          </p:cNvPicPr>
          <p:nvPr/>
        </p:nvPicPr>
        <p:blipFill>
          <a:blip r:embed="rId3"/>
          <a:stretch>
            <a:fillRect/>
          </a:stretch>
        </p:blipFill>
        <p:spPr>
          <a:xfrm>
            <a:off x="11404489" y="5285558"/>
            <a:ext cx="3803896" cy="976957"/>
          </a:xfrm>
          <a:prstGeom prst="rect">
            <a:avLst/>
          </a:prstGeom>
        </p:spPr>
      </p:pic>
      <p:grpSp>
        <p:nvGrpSpPr>
          <p:cNvPr id="35" name="Group 9">
            <a:extLst>
              <a:ext uri="{FF2B5EF4-FFF2-40B4-BE49-F238E27FC236}">
                <a16:creationId xmlns:a16="http://schemas.microsoft.com/office/drawing/2014/main" id="{D3FADDD9-4F2E-4D9A-896E-24BCB8E4D00A}"/>
              </a:ext>
            </a:extLst>
          </p:cNvPr>
          <p:cNvGrpSpPr/>
          <p:nvPr/>
        </p:nvGrpSpPr>
        <p:grpSpPr>
          <a:xfrm>
            <a:off x="914399" y="7078284"/>
            <a:ext cx="9532095" cy="2125103"/>
            <a:chOff x="-1857303" y="-191566"/>
            <a:chExt cx="10021877" cy="475722"/>
          </a:xfrm>
        </p:grpSpPr>
        <p:sp>
          <p:nvSpPr>
            <p:cNvPr id="36" name="TextBox 10">
              <a:extLst>
                <a:ext uri="{FF2B5EF4-FFF2-40B4-BE49-F238E27FC236}">
                  <a16:creationId xmlns:a16="http://schemas.microsoft.com/office/drawing/2014/main" id="{BFE9F502-26C2-4642-A20F-EC423550E1F6}"/>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37" name="TextBox 11">
              <a:extLst>
                <a:ext uri="{FF2B5EF4-FFF2-40B4-BE49-F238E27FC236}">
                  <a16:creationId xmlns:a16="http://schemas.microsoft.com/office/drawing/2014/main" id="{E43A1EC0-1E7C-4F55-B00B-C9F850749B5E}"/>
                </a:ext>
              </a:extLst>
            </p:cNvPr>
            <p:cNvSpPr txBox="1"/>
            <p:nvPr/>
          </p:nvSpPr>
          <p:spPr>
            <a:xfrm>
              <a:off x="-1857303" y="-191566"/>
              <a:ext cx="10021877" cy="249756"/>
            </a:xfrm>
            <a:prstGeom prst="rect">
              <a:avLst/>
            </a:prstGeom>
          </p:spPr>
          <p:txBody>
            <a:bodyPr wrap="square" lIns="0" tIns="0" rIns="0" bIns="0" rtlCol="0" anchor="t">
              <a:spAutoFit/>
            </a:bodyPr>
            <a:lstStyle/>
            <a:p>
              <a:pPr>
                <a:lnSpc>
                  <a:spcPts val="2880"/>
                </a:lnSpc>
              </a:pPr>
              <a:r>
                <a:rPr lang="en-US" sz="2800" i="1" spc="36" dirty="0">
                  <a:solidFill>
                    <a:srgbClr val="3D4248"/>
                  </a:solidFill>
                  <a:latin typeface="Clear Sans Regular"/>
                </a:rPr>
                <a:t>The recall </a:t>
              </a:r>
              <a:r>
                <a:rPr lang="en-US" sz="2800" spc="36" dirty="0">
                  <a:solidFill>
                    <a:srgbClr val="3D4248"/>
                  </a:solidFill>
                  <a:latin typeface="Clear Sans Regular"/>
                </a:rPr>
                <a:t>is the ratio of the number of positive cases that were identified to the all positive cases present in the dataset:</a:t>
              </a:r>
            </a:p>
          </p:txBody>
        </p:sp>
      </p:grpSp>
      <p:pic>
        <p:nvPicPr>
          <p:cNvPr id="38" name="Imagen 37">
            <a:extLst>
              <a:ext uri="{FF2B5EF4-FFF2-40B4-BE49-F238E27FC236}">
                <a16:creationId xmlns:a16="http://schemas.microsoft.com/office/drawing/2014/main" id="{98117F7E-8B6B-48DF-B950-26CF213D424E}"/>
              </a:ext>
            </a:extLst>
          </p:cNvPr>
          <p:cNvPicPr>
            <a:picLocks noChangeAspect="1"/>
          </p:cNvPicPr>
          <p:nvPr/>
        </p:nvPicPr>
        <p:blipFill>
          <a:blip r:embed="rId4"/>
          <a:stretch>
            <a:fillRect/>
          </a:stretch>
        </p:blipFill>
        <p:spPr>
          <a:xfrm>
            <a:off x="11671076" y="6927656"/>
            <a:ext cx="3217297" cy="921188"/>
          </a:xfrm>
          <a:prstGeom prst="rect">
            <a:avLst/>
          </a:prstGeom>
        </p:spPr>
      </p:pic>
    </p:spTree>
    <p:extLst>
      <p:ext uri="{BB962C8B-B14F-4D97-AF65-F5344CB8AC3E}">
        <p14:creationId xmlns:p14="http://schemas.microsoft.com/office/powerpoint/2010/main" val="29355792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Evaluation metrics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6" name="Group 9">
            <a:extLst>
              <a:ext uri="{FF2B5EF4-FFF2-40B4-BE49-F238E27FC236}">
                <a16:creationId xmlns:a16="http://schemas.microsoft.com/office/drawing/2014/main" id="{58CF0B11-144D-4987-BE6C-1B2A45841EE4}"/>
              </a:ext>
            </a:extLst>
          </p:cNvPr>
          <p:cNvGrpSpPr/>
          <p:nvPr/>
        </p:nvGrpSpPr>
        <p:grpSpPr>
          <a:xfrm>
            <a:off x="1219200" y="5789283"/>
            <a:ext cx="9532095" cy="2125103"/>
            <a:chOff x="-1857303" y="-191566"/>
            <a:chExt cx="10021877" cy="475722"/>
          </a:xfrm>
        </p:grpSpPr>
        <p:sp>
          <p:nvSpPr>
            <p:cNvPr id="27" name="TextBox 10">
              <a:extLst>
                <a:ext uri="{FF2B5EF4-FFF2-40B4-BE49-F238E27FC236}">
                  <a16:creationId xmlns:a16="http://schemas.microsoft.com/office/drawing/2014/main" id="{E7E0800D-C8A9-4B7F-969E-1E1E3288E809}"/>
                </a:ext>
              </a:extLst>
            </p:cNvPr>
            <p:cNvSpPr txBox="1"/>
            <p:nvPr/>
          </p:nvSpPr>
          <p:spPr>
            <a:xfrm>
              <a:off x="-1" y="-38100"/>
              <a:ext cx="8164575"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9" name="TextBox 11">
              <a:extLst>
                <a:ext uri="{FF2B5EF4-FFF2-40B4-BE49-F238E27FC236}">
                  <a16:creationId xmlns:a16="http://schemas.microsoft.com/office/drawing/2014/main" id="{B6303817-3F2A-4A81-A9E6-EFFBA3D30A3E}"/>
                </a:ext>
              </a:extLst>
            </p:cNvPr>
            <p:cNvSpPr txBox="1"/>
            <p:nvPr/>
          </p:nvSpPr>
          <p:spPr>
            <a:xfrm>
              <a:off x="-1857303" y="-191566"/>
              <a:ext cx="10021877" cy="416261"/>
            </a:xfrm>
            <a:prstGeom prst="rect">
              <a:avLst/>
            </a:prstGeom>
          </p:spPr>
          <p:txBody>
            <a:bodyPr wrap="square" lIns="0" tIns="0" rIns="0" bIns="0" rtlCol="0" anchor="t">
              <a:spAutoFit/>
            </a:bodyPr>
            <a:lstStyle/>
            <a:p>
              <a:pPr>
                <a:lnSpc>
                  <a:spcPts val="2880"/>
                </a:lnSpc>
              </a:pPr>
              <a:r>
                <a:rPr lang="en-US" sz="2800" i="1" spc="36" dirty="0">
                  <a:solidFill>
                    <a:srgbClr val="3D4248"/>
                  </a:solidFill>
                  <a:latin typeface="Clear Sans Regular"/>
                </a:rPr>
                <a:t>The F1 score </a:t>
              </a:r>
              <a:r>
                <a:rPr lang="en-US" sz="2800" spc="36" dirty="0">
                  <a:solidFill>
                    <a:srgbClr val="3D4248"/>
                  </a:solidFill>
                  <a:latin typeface="Clear Sans Regular"/>
                </a:rPr>
                <a:t>is a metric that conveys the balance between precision and recall. It is the harmonic mean of the precision and recall. An F1 score of 1implies perfect precision and recall, whereas a score of 0 implies precision and recall are not possible:</a:t>
              </a:r>
            </a:p>
          </p:txBody>
        </p:sp>
      </p:grpSp>
      <p:pic>
        <p:nvPicPr>
          <p:cNvPr id="18" name="Imagen 17">
            <a:extLst>
              <a:ext uri="{FF2B5EF4-FFF2-40B4-BE49-F238E27FC236}">
                <a16:creationId xmlns:a16="http://schemas.microsoft.com/office/drawing/2014/main" id="{5DE94280-0C10-4322-9F53-9CEA43E9CB95}"/>
              </a:ext>
            </a:extLst>
          </p:cNvPr>
          <p:cNvPicPr>
            <a:picLocks noChangeAspect="1"/>
          </p:cNvPicPr>
          <p:nvPr/>
        </p:nvPicPr>
        <p:blipFill>
          <a:blip r:embed="rId2"/>
          <a:stretch>
            <a:fillRect/>
          </a:stretch>
        </p:blipFill>
        <p:spPr>
          <a:xfrm>
            <a:off x="5008275" y="1828675"/>
            <a:ext cx="8271450" cy="3124950"/>
          </a:xfrm>
          <a:prstGeom prst="rect">
            <a:avLst/>
          </a:prstGeom>
        </p:spPr>
      </p:pic>
      <p:pic>
        <p:nvPicPr>
          <p:cNvPr id="10" name="Imagen 9">
            <a:extLst>
              <a:ext uri="{FF2B5EF4-FFF2-40B4-BE49-F238E27FC236}">
                <a16:creationId xmlns:a16="http://schemas.microsoft.com/office/drawing/2014/main" id="{FC74097A-304F-4DC5-A034-3365D2EB704B}"/>
              </a:ext>
            </a:extLst>
          </p:cNvPr>
          <p:cNvPicPr>
            <a:picLocks noChangeAspect="1"/>
          </p:cNvPicPr>
          <p:nvPr/>
        </p:nvPicPr>
        <p:blipFill>
          <a:blip r:embed="rId3"/>
          <a:stretch>
            <a:fillRect/>
          </a:stretch>
        </p:blipFill>
        <p:spPr>
          <a:xfrm>
            <a:off x="11693143" y="6116667"/>
            <a:ext cx="4090908" cy="938897"/>
          </a:xfrm>
          <a:prstGeom prst="rect">
            <a:avLst/>
          </a:prstGeom>
        </p:spPr>
      </p:pic>
    </p:spTree>
    <p:extLst>
      <p:ext uri="{BB962C8B-B14F-4D97-AF65-F5344CB8AC3E}">
        <p14:creationId xmlns:p14="http://schemas.microsoft.com/office/powerpoint/2010/main" val="8818636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971675" y="2804795"/>
            <a:ext cx="14344650" cy="6556381"/>
            <a:chOff x="0" y="-51903"/>
            <a:chExt cx="6161474" cy="7219244"/>
          </a:xfrm>
        </p:grpSpPr>
        <p:grpSp>
          <p:nvGrpSpPr>
            <p:cNvPr id="10" name="Group 10"/>
            <p:cNvGrpSpPr/>
            <p:nvPr/>
          </p:nvGrpSpPr>
          <p:grpSpPr>
            <a:xfrm>
              <a:off x="0" y="-51903"/>
              <a:ext cx="6161474" cy="7219244"/>
              <a:chOff x="0" y="-13168"/>
              <a:chExt cx="1563189" cy="1831549"/>
            </a:xfrm>
          </p:grpSpPr>
          <p:sp>
            <p:nvSpPr>
              <p:cNvPr id="11" name="Freeform 11"/>
              <p:cNvSpPr/>
              <p:nvPr/>
            </p:nvSpPr>
            <p:spPr>
              <a:xfrm>
                <a:off x="0" y="-13168"/>
                <a:ext cx="1563189" cy="1831549"/>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pic>
          <p:nvPicPr>
            <p:cNvPr id="12" name="Picture 1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43703" y="541619"/>
              <a:ext cx="531239" cy="963593"/>
            </a:xfrm>
            <a:prstGeom prst="rect">
              <a:avLst/>
            </a:prstGeom>
          </p:spPr>
        </p:pic>
        <p:sp>
          <p:nvSpPr>
            <p:cNvPr id="14" name="TextBox 14"/>
            <p:cNvSpPr txBox="1"/>
            <p:nvPr/>
          </p:nvSpPr>
          <p:spPr>
            <a:xfrm>
              <a:off x="625966" y="1505212"/>
              <a:ext cx="5074068" cy="5323450"/>
            </a:xfrm>
            <a:prstGeom prst="rect">
              <a:avLst/>
            </a:prstGeom>
          </p:spPr>
          <p:txBody>
            <a:bodyPr lIns="0" tIns="0" rIns="0" bIns="0" rtlCol="0" anchor="t">
              <a:spAutoFit/>
            </a:bodyPr>
            <a:lstStyle/>
            <a:p>
              <a:pPr>
                <a:lnSpc>
                  <a:spcPts val="2880"/>
                </a:lnSpc>
              </a:pPr>
              <a:r>
                <a:rPr lang="en-US" sz="2800" spc="36" dirty="0">
                  <a:solidFill>
                    <a:srgbClr val="3D4248"/>
                  </a:solidFill>
                  <a:latin typeface="Clear Sans Regular"/>
                </a:rPr>
                <a:t>We have covered a lot of topics that will help us to build powerful collaborative filters. We took a look at clustering, a form of unsupervised learning algorithm that could help us to segregate users into well defined clusters. Next, we went through a few dimensionality reduction techniques to overcome the curse of dimensionality and improve the performance of our learning algorithms.</a:t>
              </a:r>
            </a:p>
            <a:p>
              <a:pPr>
                <a:lnSpc>
                  <a:spcPts val="2880"/>
                </a:lnSpc>
              </a:pPr>
              <a:r>
                <a:rPr lang="en-US" sz="2800" spc="36" dirty="0">
                  <a:solidFill>
                    <a:srgbClr val="3D4248"/>
                  </a:solidFill>
                  <a:latin typeface="Clear Sans Regular"/>
                </a:rPr>
                <a:t>The subsequent section dealt with supervised learning algorithms, and finally we ended the chapter with a brief overview of various evaluation </a:t>
              </a:r>
              <a:r>
                <a:rPr lang="es-CO" sz="2800" spc="36" dirty="0" err="1">
                  <a:solidFill>
                    <a:srgbClr val="3D4248"/>
                  </a:solidFill>
                  <a:latin typeface="Clear Sans Regular"/>
                </a:rPr>
                <a:t>metrics</a:t>
              </a:r>
              <a:r>
                <a:rPr lang="es-CO" sz="2800" spc="36" dirty="0">
                  <a:solidFill>
                    <a:srgbClr val="3D4248"/>
                  </a:solidFill>
                  <a:latin typeface="Clear Sans Regular"/>
                </a:rPr>
                <a:t>.</a:t>
              </a:r>
            </a:p>
            <a:p>
              <a:pPr>
                <a:lnSpc>
                  <a:spcPts val="2880"/>
                </a:lnSpc>
              </a:pPr>
              <a:endParaRPr lang="es-CO" sz="2800" spc="36" dirty="0">
                <a:solidFill>
                  <a:srgbClr val="3D4248"/>
                </a:solidFill>
                <a:latin typeface="Clear Sans Regular"/>
              </a:endParaRPr>
            </a:p>
            <a:p>
              <a:pPr>
                <a:lnSpc>
                  <a:spcPts val="2880"/>
                </a:lnSpc>
              </a:pPr>
              <a:r>
                <a:rPr lang="en-US" sz="2800" spc="36" dirty="0">
                  <a:solidFill>
                    <a:srgbClr val="3D4248"/>
                  </a:solidFill>
                  <a:latin typeface="Clear Sans Regular"/>
                </a:rPr>
                <a:t>In case you're interested, a more detailed treatment of the topics presented in this chapter is available in an</a:t>
              </a:r>
            </a:p>
            <a:p>
              <a:pPr>
                <a:lnSpc>
                  <a:spcPts val="2880"/>
                </a:lnSpc>
              </a:pPr>
              <a:r>
                <a:rPr lang="en-US" sz="2800" spc="36" dirty="0">
                  <a:solidFill>
                    <a:srgbClr val="3D4248"/>
                  </a:solidFill>
                  <a:latin typeface="Clear Sans Regular"/>
                </a:rPr>
                <a:t>excellent book entitled Python Machine Learning by Sebastian </a:t>
              </a:r>
              <a:r>
                <a:rPr lang="en-US" sz="2800" spc="36" dirty="0" err="1">
                  <a:solidFill>
                    <a:srgbClr val="3D4248"/>
                  </a:solidFill>
                  <a:latin typeface="Clear Sans Regular"/>
                </a:rPr>
                <a:t>Thrun</a:t>
              </a:r>
              <a:r>
                <a:rPr lang="en-US" sz="2800" spc="36" dirty="0">
                  <a:solidFill>
                    <a:srgbClr val="3D4248"/>
                  </a:solidFill>
                  <a:latin typeface="Clear Sans Regular"/>
                </a:rPr>
                <a:t>.</a:t>
              </a:r>
            </a:p>
          </p:txBody>
        </p:sp>
      </p:grpSp>
      <p:sp>
        <p:nvSpPr>
          <p:cNvPr id="27" name="TextBox 27"/>
          <p:cNvSpPr txBox="1"/>
          <p:nvPr/>
        </p:nvSpPr>
        <p:spPr>
          <a:xfrm>
            <a:off x="2732395" y="1655445"/>
            <a:ext cx="12823211" cy="1149350"/>
          </a:xfrm>
          <a:prstGeom prst="rect">
            <a:avLst/>
          </a:prstGeom>
        </p:spPr>
        <p:txBody>
          <a:bodyPr lIns="0" tIns="0" rIns="0" bIns="0" rtlCol="0" anchor="t">
            <a:spAutoFit/>
          </a:bodyPr>
          <a:lstStyle/>
          <a:p>
            <a:pPr algn="ctr">
              <a:lnSpc>
                <a:spcPts val="8800"/>
              </a:lnSpc>
            </a:pPr>
            <a:r>
              <a:rPr lang="en-US" sz="8000" spc="-240" dirty="0">
                <a:solidFill>
                  <a:srgbClr val="3D4248"/>
                </a:solidFill>
                <a:latin typeface="Clear Sans Regular"/>
              </a:rPr>
              <a:t>Summary</a:t>
            </a:r>
          </a:p>
        </p:txBody>
      </p:sp>
      <p:sp>
        <p:nvSpPr>
          <p:cNvPr id="28" name="TextBox 16">
            <a:extLst>
              <a:ext uri="{FF2B5EF4-FFF2-40B4-BE49-F238E27FC236}">
                <a16:creationId xmlns:a16="http://schemas.microsoft.com/office/drawing/2014/main" id="{DB9C6739-67CE-45A6-BE8D-1FC2832AB278}"/>
              </a:ext>
            </a:extLst>
          </p:cNvPr>
          <p:cNvSpPr txBox="1"/>
          <p:nvPr/>
        </p:nvSpPr>
        <p:spPr>
          <a:xfrm>
            <a:off x="10439400" y="9542033"/>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398668231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8131721" y="1057797"/>
            <a:ext cx="8466035" cy="5632096"/>
            <a:chOff x="-505958" y="-1797588"/>
            <a:chExt cx="11288047" cy="6572427"/>
          </a:xfrm>
        </p:grpSpPr>
        <p:sp>
          <p:nvSpPr>
            <p:cNvPr id="10" name="TextBox 10"/>
            <p:cNvSpPr txBox="1"/>
            <p:nvPr/>
          </p:nvSpPr>
          <p:spPr>
            <a:xfrm>
              <a:off x="-505958" y="-1797588"/>
              <a:ext cx="11288047" cy="2633860"/>
            </a:xfrm>
            <a:prstGeom prst="rect">
              <a:avLst/>
            </a:prstGeom>
          </p:spPr>
          <p:txBody>
            <a:bodyPr wrap="square" lIns="0" tIns="0" rIns="0" bIns="0" rtlCol="0" anchor="t">
              <a:spAutoFit/>
            </a:bodyPr>
            <a:lstStyle/>
            <a:p>
              <a:pPr>
                <a:lnSpc>
                  <a:spcPts val="8800"/>
                </a:lnSpc>
              </a:pPr>
              <a:r>
                <a:rPr lang="en-US" sz="8000" spc="-240" dirty="0">
                  <a:solidFill>
                    <a:srgbClr val="3D4248"/>
                  </a:solidFill>
                  <a:latin typeface="Clear Sans Regular"/>
                </a:rPr>
                <a:t>Building Collaborative Filters</a:t>
              </a:r>
            </a:p>
          </p:txBody>
        </p:sp>
        <p:sp>
          <p:nvSpPr>
            <p:cNvPr id="12" name="TextBox 12"/>
            <p:cNvSpPr txBox="1"/>
            <p:nvPr/>
          </p:nvSpPr>
          <p:spPr>
            <a:xfrm>
              <a:off x="-192951" y="3472874"/>
              <a:ext cx="10662036" cy="1301965"/>
            </a:xfrm>
            <a:prstGeom prst="rect">
              <a:avLst/>
            </a:prstGeom>
          </p:spPr>
          <p:txBody>
            <a:bodyPr lIns="0" tIns="0" rIns="0" bIns="0" rtlCol="0" anchor="t">
              <a:spAutoFit/>
            </a:bodyPr>
            <a:lstStyle/>
            <a:p>
              <a:pPr marL="0" lvl="0" indent="0" algn="l">
                <a:lnSpc>
                  <a:spcPts val="2880"/>
                </a:lnSpc>
                <a:spcBef>
                  <a:spcPct val="0"/>
                </a:spcBef>
              </a:pPr>
              <a:r>
                <a:rPr lang="en-US" sz="2800" spc="36" dirty="0">
                  <a:solidFill>
                    <a:srgbClr val="3D4248"/>
                  </a:solidFill>
                  <a:latin typeface="Clear Sans Regular"/>
                </a:rPr>
                <a:t>Walks through the building of various collaborative filters that leverage user rating data to offer recommendations.</a:t>
              </a:r>
            </a:p>
          </p:txBody>
        </p:sp>
      </p:grpSp>
      <p:pic>
        <p:nvPicPr>
          <p:cNvPr id="15" name="Picture 15"/>
          <p:cNvPicPr>
            <a:picLocks noChangeAspect="1"/>
          </p:cNvPicPr>
          <p:nvPr/>
        </p:nvPicPr>
        <p:blipFill>
          <a:blip r:embed="rId2"/>
          <a:srcRect/>
          <a:stretch>
            <a:fillRect/>
          </a:stretch>
        </p:blipFill>
        <p:spPr>
          <a:xfrm>
            <a:off x="2658112" y="1845508"/>
            <a:ext cx="4710632" cy="6595985"/>
          </a:xfrm>
          <a:prstGeom prst="rect">
            <a:avLst/>
          </a:prstGeom>
        </p:spPr>
      </p:pic>
      <p:pic>
        <p:nvPicPr>
          <p:cNvPr id="14" name="Imagen 13">
            <a:extLst>
              <a:ext uri="{FF2B5EF4-FFF2-40B4-BE49-F238E27FC236}">
                <a16:creationId xmlns:a16="http://schemas.microsoft.com/office/drawing/2014/main" id="{D7314CA7-79C2-4710-AF8F-2247D5FE6909}"/>
              </a:ext>
            </a:extLst>
          </p:cNvPr>
          <p:cNvPicPr>
            <a:picLocks noChangeAspect="1"/>
          </p:cNvPicPr>
          <p:nvPr/>
        </p:nvPicPr>
        <p:blipFill rotWithShape="1">
          <a:blip r:embed="rId3"/>
          <a:srcRect b="19313"/>
          <a:stretch/>
        </p:blipFill>
        <p:spPr>
          <a:xfrm>
            <a:off x="2658112" y="1845507"/>
            <a:ext cx="4710632" cy="6595985"/>
          </a:xfrm>
          <a:prstGeom prst="rect">
            <a:avLst/>
          </a:prstGeom>
        </p:spPr>
      </p:pic>
      <p:grpSp>
        <p:nvGrpSpPr>
          <p:cNvPr id="16" name="Group 16"/>
          <p:cNvGrpSpPr/>
          <p:nvPr/>
        </p:nvGrpSpPr>
        <p:grpSpPr>
          <a:xfrm>
            <a:off x="2067071" y="2800046"/>
            <a:ext cx="1182082" cy="1182082"/>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18" name="TextBox 16">
            <a:extLst>
              <a:ext uri="{FF2B5EF4-FFF2-40B4-BE49-F238E27FC236}">
                <a16:creationId xmlns:a16="http://schemas.microsoft.com/office/drawing/2014/main" id="{3A27C363-DBE2-4C8F-B3DC-9E5C92DF787D}"/>
              </a:ext>
            </a:extLst>
          </p:cNvPr>
          <p:cNvSpPr txBox="1"/>
          <p:nvPr/>
        </p:nvSpPr>
        <p:spPr>
          <a:xfrm>
            <a:off x="10052680" y="8852535"/>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2549762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905000" y="612135"/>
            <a:ext cx="13097277" cy="1052917"/>
            <a:chOff x="3516" y="-166312"/>
            <a:chExt cx="12772409" cy="1725096"/>
          </a:xfrm>
        </p:grpSpPr>
        <p:sp>
          <p:nvSpPr>
            <p:cNvPr id="32" name="TextBox 32"/>
            <p:cNvSpPr txBox="1"/>
            <p:nvPr/>
          </p:nvSpPr>
          <p:spPr>
            <a:xfrm>
              <a:off x="1349988" y="-166312"/>
              <a:ext cx="11425937" cy="1725096"/>
            </a:xfrm>
            <a:prstGeom prst="rect">
              <a:avLst/>
            </a:prstGeom>
          </p:spPr>
          <p:txBody>
            <a:bodyPr wrap="square" lIns="0" tIns="0" rIns="0" bIns="0" rtlCol="0" anchor="t">
              <a:spAutoFit/>
            </a:bodyPr>
            <a:lstStyle/>
            <a:p>
              <a:pPr algn="ctr">
                <a:lnSpc>
                  <a:spcPts val="8800"/>
                </a:lnSpc>
              </a:pPr>
              <a:r>
                <a:rPr lang="en-US" sz="6600" spc="-240" dirty="0">
                  <a:solidFill>
                    <a:srgbClr val="3D4248"/>
                  </a:solidFill>
                  <a:latin typeface="Clear Sans Regular"/>
                </a:rPr>
                <a:t>Key questions</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3387432" y="4054140"/>
            <a:ext cx="11513132" cy="2263566"/>
            <a:chOff x="-2444575" y="-256304"/>
            <a:chExt cx="10609149" cy="358785"/>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77018"/>
            </a:xfrm>
            <a:prstGeom prst="rect">
              <a:avLst/>
            </a:prstGeom>
          </p:spPr>
          <p:txBody>
            <a:bodyPr lIns="0" tIns="0" rIns="0" bIns="0" rtlCol="0" anchor="t">
              <a:spAutoFit/>
            </a:bodyPr>
            <a:lstStyle/>
            <a:p>
              <a:pPr algn="ctr">
                <a:lnSpc>
                  <a:spcPts val="3079"/>
                </a:lnSpc>
                <a:spcBef>
                  <a:spcPct val="0"/>
                </a:spcBef>
              </a:pPr>
              <a:endParaRPr lang="en-US" sz="60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2444575" y="-256304"/>
              <a:ext cx="10021877" cy="358785"/>
            </a:xfrm>
            <a:prstGeom prst="rect">
              <a:avLst/>
            </a:prstGeom>
          </p:spPr>
          <p:txBody>
            <a:bodyPr wrap="square" lIns="0" tIns="0" rIns="0" bIns="0" rtlCol="0" anchor="t">
              <a:spAutoFit/>
            </a:bodyPr>
            <a:lstStyle/>
            <a:p>
              <a:pPr algn="ctr">
                <a:lnSpc>
                  <a:spcPts val="2880"/>
                </a:lnSpc>
              </a:pPr>
              <a:endParaRPr lang="en-US" sz="4800" spc="36" dirty="0">
                <a:solidFill>
                  <a:srgbClr val="3D4248"/>
                </a:solidFill>
                <a:latin typeface="Clear Sans Regular"/>
              </a:endParaRPr>
            </a:p>
            <a:p>
              <a:pPr algn="ctr">
                <a:lnSpc>
                  <a:spcPts val="2880"/>
                </a:lnSpc>
              </a:pPr>
              <a:r>
                <a:rPr lang="en-US" sz="4000" spc="36" dirty="0">
                  <a:solidFill>
                    <a:srgbClr val="3D4248"/>
                  </a:solidFill>
                  <a:latin typeface="Clear Sans Regular"/>
                </a:rPr>
                <a:t>What is a recommender system? </a:t>
              </a:r>
            </a:p>
            <a:p>
              <a:pPr algn="ctr">
                <a:lnSpc>
                  <a:spcPts val="2880"/>
                </a:lnSpc>
              </a:pPr>
              <a:endParaRPr lang="en-US" sz="4000" spc="36" dirty="0">
                <a:solidFill>
                  <a:srgbClr val="3D4248"/>
                </a:solidFill>
                <a:latin typeface="Clear Sans Regular"/>
              </a:endParaRPr>
            </a:p>
            <a:p>
              <a:pPr algn="ctr">
                <a:lnSpc>
                  <a:spcPts val="2880"/>
                </a:lnSpc>
              </a:pPr>
              <a:r>
                <a:rPr lang="en-US" sz="4000" spc="36" dirty="0">
                  <a:solidFill>
                    <a:srgbClr val="3D4248"/>
                  </a:solidFill>
                  <a:latin typeface="Clear Sans Regular"/>
                </a:rPr>
                <a:t>What can it do and not do?</a:t>
              </a:r>
            </a:p>
            <a:p>
              <a:pPr algn="ctr">
                <a:lnSpc>
                  <a:spcPts val="2880"/>
                </a:lnSpc>
              </a:pPr>
              <a:endParaRPr lang="en-US" sz="4000" spc="36" dirty="0">
                <a:solidFill>
                  <a:srgbClr val="3D4248"/>
                </a:solidFill>
                <a:latin typeface="Clear Sans Regular"/>
              </a:endParaRPr>
            </a:p>
            <a:p>
              <a:pPr algn="ctr">
                <a:lnSpc>
                  <a:spcPts val="2880"/>
                </a:lnSpc>
              </a:pPr>
              <a:r>
                <a:rPr lang="en-US" sz="4000" spc="36" dirty="0">
                  <a:solidFill>
                    <a:srgbClr val="3D4248"/>
                  </a:solidFill>
                  <a:latin typeface="Clear Sans Regular"/>
                </a:rPr>
                <a:t>The different types of recommender systems?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277600" y="3746370"/>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Tree>
    <p:extLst>
      <p:ext uri="{BB962C8B-B14F-4D97-AF65-F5344CB8AC3E}">
        <p14:creationId xmlns:p14="http://schemas.microsoft.com/office/powerpoint/2010/main" val="15638578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971674" y="2559462"/>
            <a:ext cx="14344650" cy="6537125"/>
            <a:chOff x="0" y="-51903"/>
            <a:chExt cx="6161474" cy="6776503"/>
          </a:xfrm>
        </p:grpSpPr>
        <p:grpSp>
          <p:nvGrpSpPr>
            <p:cNvPr id="10" name="Group 10"/>
            <p:cNvGrpSpPr/>
            <p:nvPr/>
          </p:nvGrpSpPr>
          <p:grpSpPr>
            <a:xfrm>
              <a:off x="0" y="-51903"/>
              <a:ext cx="6161474" cy="6776503"/>
              <a:chOff x="0" y="-13168"/>
              <a:chExt cx="1563189" cy="1719224"/>
            </a:xfrm>
          </p:grpSpPr>
          <p:sp>
            <p:nvSpPr>
              <p:cNvPr id="11" name="Freeform 11"/>
              <p:cNvSpPr/>
              <p:nvPr/>
            </p:nvSpPr>
            <p:spPr>
              <a:xfrm>
                <a:off x="0" y="-13168"/>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pic>
          <p:nvPicPr>
            <p:cNvPr id="12" name="Picture 1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43703" y="541619"/>
              <a:ext cx="531239" cy="963593"/>
            </a:xfrm>
            <a:prstGeom prst="rect">
              <a:avLst/>
            </a:prstGeom>
          </p:spPr>
        </p:pic>
        <p:sp>
          <p:nvSpPr>
            <p:cNvPr id="14" name="TextBox 14"/>
            <p:cNvSpPr txBox="1"/>
            <p:nvPr/>
          </p:nvSpPr>
          <p:spPr>
            <a:xfrm>
              <a:off x="528826" y="1571558"/>
              <a:ext cx="5515489" cy="4626178"/>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We built various kinds of user-based collaborative filters and, by extension, learned to build item-based collaborative filters as well.</a:t>
              </a:r>
            </a:p>
            <a:p>
              <a:pPr>
                <a:lnSpc>
                  <a:spcPts val="2880"/>
                </a:lnSpc>
              </a:pPr>
              <a:r>
                <a:rPr lang="en-US" sz="2800" spc="36" dirty="0">
                  <a:solidFill>
                    <a:srgbClr val="3D4248"/>
                  </a:solidFill>
                  <a:latin typeface="Clear Sans Regular"/>
                </a:rPr>
                <a:t>We then shifted our focus to model-based approaches that rely on machine learning algorithms to churn out predictions. We were introduced to the surprise library and used it to implement a clustering model based on</a:t>
              </a:r>
            </a:p>
            <a:p>
              <a:pPr>
                <a:lnSpc>
                  <a:spcPts val="2880"/>
                </a:lnSpc>
              </a:pPr>
              <a:r>
                <a:rPr lang="en-US" sz="2800" spc="36" dirty="0" err="1">
                  <a:solidFill>
                    <a:srgbClr val="3D4248"/>
                  </a:solidFill>
                  <a:latin typeface="Clear Sans Regular"/>
                </a:rPr>
                <a:t>kNN</a:t>
              </a:r>
              <a:r>
                <a:rPr lang="en-US" sz="2800" spc="36" dirty="0">
                  <a:solidFill>
                    <a:srgbClr val="3D4248"/>
                  </a:solidFill>
                  <a:latin typeface="Clear Sans Regular"/>
                </a:rPr>
                <a:t>. We then took a look at an approach to using supervised learning algorithms to predict the missing values in the ratings matrix. Finally, we gained a layman's understanding of the singular-value decomposition</a:t>
              </a:r>
            </a:p>
            <a:p>
              <a:pPr>
                <a:lnSpc>
                  <a:spcPts val="2880"/>
                </a:lnSpc>
              </a:pPr>
              <a:r>
                <a:rPr lang="en-US" sz="2800" spc="36" dirty="0">
                  <a:solidFill>
                    <a:srgbClr val="3D4248"/>
                  </a:solidFill>
                  <a:latin typeface="Clear Sans Regular"/>
                </a:rPr>
                <a:t>algorithm and implemented it using surprise.</a:t>
              </a:r>
            </a:p>
            <a:p>
              <a:pPr>
                <a:lnSpc>
                  <a:spcPts val="2880"/>
                </a:lnSpc>
              </a:pPr>
              <a:r>
                <a:rPr lang="en-US" sz="2800" spc="36" dirty="0">
                  <a:solidFill>
                    <a:srgbClr val="3D4248"/>
                  </a:solidFill>
                  <a:latin typeface="Clear Sans Regular"/>
                </a:rPr>
                <a:t>All the recommenders we've built so far reside only inside our </a:t>
              </a:r>
              <a:r>
                <a:rPr lang="en-US" sz="2800" spc="36" dirty="0" err="1">
                  <a:solidFill>
                    <a:srgbClr val="3D4248"/>
                  </a:solidFill>
                  <a:latin typeface="Clear Sans Regular"/>
                </a:rPr>
                <a:t>Jupyter</a:t>
              </a:r>
              <a:r>
                <a:rPr lang="en-US" sz="2800" spc="36" dirty="0">
                  <a:solidFill>
                    <a:srgbClr val="3D4248"/>
                  </a:solidFill>
                  <a:latin typeface="Clear Sans Regular"/>
                </a:rPr>
                <a:t> Notebooks. In the next chapter, we will learn how to deploy our models to the web, where they can be used by anyone on the internet.</a:t>
              </a:r>
            </a:p>
          </p:txBody>
        </p:sp>
      </p:grpSp>
      <p:sp>
        <p:nvSpPr>
          <p:cNvPr id="27" name="TextBox 27"/>
          <p:cNvSpPr txBox="1"/>
          <p:nvPr/>
        </p:nvSpPr>
        <p:spPr>
          <a:xfrm>
            <a:off x="2732394" y="1101347"/>
            <a:ext cx="12823211" cy="1149350"/>
          </a:xfrm>
          <a:prstGeom prst="rect">
            <a:avLst/>
          </a:prstGeom>
        </p:spPr>
        <p:txBody>
          <a:bodyPr lIns="0" tIns="0" rIns="0" bIns="0" rtlCol="0" anchor="t">
            <a:spAutoFit/>
          </a:bodyPr>
          <a:lstStyle/>
          <a:p>
            <a:pPr algn="ctr">
              <a:lnSpc>
                <a:spcPts val="8800"/>
              </a:lnSpc>
            </a:pPr>
            <a:r>
              <a:rPr lang="en-US" sz="8000" spc="-240" dirty="0">
                <a:solidFill>
                  <a:srgbClr val="3D4248"/>
                </a:solidFill>
                <a:latin typeface="Clear Sans Regular"/>
              </a:rPr>
              <a:t>Summary</a:t>
            </a:r>
          </a:p>
        </p:txBody>
      </p:sp>
      <p:sp>
        <p:nvSpPr>
          <p:cNvPr id="28" name="TextBox 16">
            <a:extLst>
              <a:ext uri="{FF2B5EF4-FFF2-40B4-BE49-F238E27FC236}">
                <a16:creationId xmlns:a16="http://schemas.microsoft.com/office/drawing/2014/main" id="{DB9C6739-67CE-45A6-BE8D-1FC2832AB278}"/>
              </a:ext>
            </a:extLst>
          </p:cNvPr>
          <p:cNvSpPr txBox="1"/>
          <p:nvPr/>
        </p:nvSpPr>
        <p:spPr>
          <a:xfrm>
            <a:off x="10439400" y="9361176"/>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8868212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8131721" y="1057797"/>
            <a:ext cx="8466035" cy="6003993"/>
            <a:chOff x="-505958" y="-1797588"/>
            <a:chExt cx="11288047" cy="7006415"/>
          </a:xfrm>
        </p:grpSpPr>
        <p:sp>
          <p:nvSpPr>
            <p:cNvPr id="10" name="TextBox 10"/>
            <p:cNvSpPr txBox="1"/>
            <p:nvPr/>
          </p:nvSpPr>
          <p:spPr>
            <a:xfrm>
              <a:off x="-505958" y="-1797588"/>
              <a:ext cx="11288047" cy="2633860"/>
            </a:xfrm>
            <a:prstGeom prst="rect">
              <a:avLst/>
            </a:prstGeom>
          </p:spPr>
          <p:txBody>
            <a:bodyPr wrap="square" lIns="0" tIns="0" rIns="0" bIns="0" rtlCol="0" anchor="t">
              <a:spAutoFit/>
            </a:bodyPr>
            <a:lstStyle/>
            <a:p>
              <a:pPr>
                <a:lnSpc>
                  <a:spcPts val="8800"/>
                </a:lnSpc>
              </a:pPr>
              <a:r>
                <a:rPr lang="en-US" sz="8000" spc="-240" dirty="0">
                  <a:solidFill>
                    <a:srgbClr val="3D4248"/>
                  </a:solidFill>
                  <a:latin typeface="Clear Sans Regular"/>
                </a:rPr>
                <a:t>Hybrid Recommenders</a:t>
              </a:r>
            </a:p>
          </p:txBody>
        </p:sp>
        <p:sp>
          <p:nvSpPr>
            <p:cNvPr id="12" name="TextBox 12"/>
            <p:cNvSpPr txBox="1"/>
            <p:nvPr/>
          </p:nvSpPr>
          <p:spPr>
            <a:xfrm>
              <a:off x="-192951" y="3472874"/>
              <a:ext cx="10662036" cy="1735953"/>
            </a:xfrm>
            <a:prstGeom prst="rect">
              <a:avLst/>
            </a:prstGeom>
          </p:spPr>
          <p:txBody>
            <a:bodyPr lIns="0" tIns="0" rIns="0" bIns="0" rtlCol="0" anchor="t">
              <a:spAutoFit/>
            </a:bodyPr>
            <a:lstStyle/>
            <a:p>
              <a:pPr marL="0" lvl="0" indent="0" algn="l">
                <a:lnSpc>
                  <a:spcPts val="2880"/>
                </a:lnSpc>
                <a:spcBef>
                  <a:spcPct val="0"/>
                </a:spcBef>
              </a:pPr>
              <a:r>
                <a:rPr lang="en-US" sz="2800" spc="36" dirty="0">
                  <a:solidFill>
                    <a:srgbClr val="3D4248"/>
                  </a:solidFill>
                  <a:latin typeface="Clear Sans Regular"/>
                </a:rPr>
                <a:t>Outlines various kinds of hybrid recommenders used in practice and walks you through the process of building a model that incorporates both content and collaborative-based filtering.</a:t>
              </a:r>
            </a:p>
          </p:txBody>
        </p:sp>
      </p:grpSp>
      <p:pic>
        <p:nvPicPr>
          <p:cNvPr id="15" name="Picture 15"/>
          <p:cNvPicPr>
            <a:picLocks noChangeAspect="1"/>
          </p:cNvPicPr>
          <p:nvPr/>
        </p:nvPicPr>
        <p:blipFill>
          <a:blip r:embed="rId2"/>
          <a:srcRect/>
          <a:stretch>
            <a:fillRect/>
          </a:stretch>
        </p:blipFill>
        <p:spPr>
          <a:xfrm>
            <a:off x="2658112" y="1845508"/>
            <a:ext cx="4710632" cy="6595985"/>
          </a:xfrm>
          <a:prstGeom prst="rect">
            <a:avLst/>
          </a:prstGeom>
        </p:spPr>
      </p:pic>
      <p:pic>
        <p:nvPicPr>
          <p:cNvPr id="12290" name="Picture 2" descr="Photography - SFU Communicators Toolkit - Simon Fraser University">
            <a:extLst>
              <a:ext uri="{FF2B5EF4-FFF2-40B4-BE49-F238E27FC236}">
                <a16:creationId xmlns:a16="http://schemas.microsoft.com/office/drawing/2014/main" id="{28E3A470-E0EC-489D-B3B1-36E6548E0BA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2901"/>
          <a:stretch/>
        </p:blipFill>
        <p:spPr bwMode="auto">
          <a:xfrm>
            <a:off x="2658111" y="1793552"/>
            <a:ext cx="4710632" cy="6647940"/>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oup 16"/>
          <p:cNvGrpSpPr/>
          <p:nvPr/>
        </p:nvGrpSpPr>
        <p:grpSpPr>
          <a:xfrm>
            <a:off x="2067071" y="2800046"/>
            <a:ext cx="1182082" cy="1182082"/>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18" name="TextBox 16">
            <a:extLst>
              <a:ext uri="{FF2B5EF4-FFF2-40B4-BE49-F238E27FC236}">
                <a16:creationId xmlns:a16="http://schemas.microsoft.com/office/drawing/2014/main" id="{3A27C363-DBE2-4C8F-B3DC-9E5C92DF787D}"/>
              </a:ext>
            </a:extLst>
          </p:cNvPr>
          <p:cNvSpPr txBox="1"/>
          <p:nvPr/>
        </p:nvSpPr>
        <p:spPr>
          <a:xfrm>
            <a:off x="9859755" y="881151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10883579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971674" y="2559462"/>
            <a:ext cx="14344650" cy="6089238"/>
            <a:chOff x="0" y="-51903"/>
            <a:chExt cx="6161474" cy="6776503"/>
          </a:xfrm>
        </p:grpSpPr>
        <p:grpSp>
          <p:nvGrpSpPr>
            <p:cNvPr id="10" name="Group 10"/>
            <p:cNvGrpSpPr/>
            <p:nvPr/>
          </p:nvGrpSpPr>
          <p:grpSpPr>
            <a:xfrm>
              <a:off x="0" y="-51903"/>
              <a:ext cx="6161474" cy="6776503"/>
              <a:chOff x="0" y="-13168"/>
              <a:chExt cx="1563189" cy="1719224"/>
            </a:xfrm>
          </p:grpSpPr>
          <p:sp>
            <p:nvSpPr>
              <p:cNvPr id="11" name="Freeform 11"/>
              <p:cNvSpPr/>
              <p:nvPr/>
            </p:nvSpPr>
            <p:spPr>
              <a:xfrm>
                <a:off x="0" y="-13168"/>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pic>
          <p:nvPicPr>
            <p:cNvPr id="12" name="Picture 1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43703" y="541619"/>
              <a:ext cx="531239" cy="963593"/>
            </a:xfrm>
            <a:prstGeom prst="rect">
              <a:avLst/>
            </a:prstGeom>
          </p:spPr>
        </p:pic>
        <p:sp>
          <p:nvSpPr>
            <p:cNvPr id="14" name="TextBox 14"/>
            <p:cNvSpPr txBox="1"/>
            <p:nvPr/>
          </p:nvSpPr>
          <p:spPr>
            <a:xfrm>
              <a:off x="760654" y="2311590"/>
              <a:ext cx="5074068" cy="2049518"/>
            </a:xfrm>
            <a:prstGeom prst="rect">
              <a:avLst/>
            </a:prstGeom>
          </p:spPr>
          <p:txBody>
            <a:bodyPr lIns="0" tIns="0" rIns="0" bIns="0" rtlCol="0" anchor="t">
              <a:spAutoFit/>
            </a:bodyPr>
            <a:lstStyle/>
            <a:p>
              <a:pPr>
                <a:lnSpc>
                  <a:spcPts val="2880"/>
                </a:lnSpc>
              </a:pPr>
              <a:r>
                <a:rPr lang="en-US" sz="2800" spc="36" dirty="0">
                  <a:solidFill>
                    <a:srgbClr val="3D4248"/>
                  </a:solidFill>
                  <a:latin typeface="Clear Sans Regular"/>
                </a:rPr>
                <a:t>We briefly discussed the various kinds of hybrid recommender used in the industry today and built a model that incorporated collaborative filtering into a content-based engine to offer personalized recommendations to a user, while keeping the current movie being watched in mind.</a:t>
              </a:r>
            </a:p>
          </p:txBody>
        </p:sp>
      </p:grpSp>
      <p:sp>
        <p:nvSpPr>
          <p:cNvPr id="27" name="TextBox 27"/>
          <p:cNvSpPr txBox="1"/>
          <p:nvPr/>
        </p:nvSpPr>
        <p:spPr>
          <a:xfrm>
            <a:off x="2732394" y="1101347"/>
            <a:ext cx="12823211" cy="1149350"/>
          </a:xfrm>
          <a:prstGeom prst="rect">
            <a:avLst/>
          </a:prstGeom>
        </p:spPr>
        <p:txBody>
          <a:bodyPr lIns="0" tIns="0" rIns="0" bIns="0" rtlCol="0" anchor="t">
            <a:spAutoFit/>
          </a:bodyPr>
          <a:lstStyle/>
          <a:p>
            <a:pPr algn="ctr">
              <a:lnSpc>
                <a:spcPts val="8800"/>
              </a:lnSpc>
            </a:pPr>
            <a:r>
              <a:rPr lang="en-US" sz="8000" spc="-240" dirty="0">
                <a:solidFill>
                  <a:srgbClr val="3D4248"/>
                </a:solidFill>
                <a:latin typeface="Clear Sans Regular"/>
              </a:rPr>
              <a:t>Summary</a:t>
            </a:r>
          </a:p>
        </p:txBody>
      </p:sp>
      <p:sp>
        <p:nvSpPr>
          <p:cNvPr id="28" name="TextBox 16">
            <a:extLst>
              <a:ext uri="{FF2B5EF4-FFF2-40B4-BE49-F238E27FC236}">
                <a16:creationId xmlns:a16="http://schemas.microsoft.com/office/drawing/2014/main" id="{DB9C6739-67CE-45A6-BE8D-1FC2832AB278}"/>
              </a:ext>
            </a:extLst>
          </p:cNvPr>
          <p:cNvSpPr txBox="1"/>
          <p:nvPr/>
        </p:nvSpPr>
        <p:spPr>
          <a:xfrm>
            <a:off x="10439400" y="9361176"/>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338733437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445895" y="3296160"/>
            <a:ext cx="4621105" cy="5082377"/>
            <a:chOff x="0" y="180265"/>
            <a:chExt cx="6161474" cy="6776503"/>
          </a:xfrm>
        </p:grpSpPr>
        <p:grpSp>
          <p:nvGrpSpPr>
            <p:cNvPr id="10" name="Group 10"/>
            <p:cNvGrpSpPr/>
            <p:nvPr/>
          </p:nvGrpSpPr>
          <p:grpSpPr>
            <a:xfrm>
              <a:off x="0" y="180265"/>
              <a:ext cx="6161474" cy="6776503"/>
              <a:chOff x="0" y="45734"/>
              <a:chExt cx="1563189" cy="1719224"/>
            </a:xfrm>
          </p:grpSpPr>
          <p:sp>
            <p:nvSpPr>
              <p:cNvPr id="11" name="Freeform 11"/>
              <p:cNvSpPr/>
              <p:nvPr/>
            </p:nvSpPr>
            <p:spPr>
              <a:xfrm>
                <a:off x="0" y="45734"/>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sp>
          <p:nvSpPr>
            <p:cNvPr id="13" name="TextBox 13"/>
            <p:cNvSpPr txBox="1"/>
            <p:nvPr/>
          </p:nvSpPr>
          <p:spPr>
            <a:xfrm>
              <a:off x="543703" y="1819305"/>
              <a:ext cx="5074069" cy="4422236"/>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We were introduced to the world of recommender systems. We defined the recommendation problem mathematically and discussed the various types of recommendation engines that exist, as well as their advantages and disadvantages.</a:t>
              </a:r>
            </a:p>
          </p:txBody>
        </p:sp>
        <p:sp>
          <p:nvSpPr>
            <p:cNvPr id="14" name="TextBox 14"/>
            <p:cNvSpPr txBox="1"/>
            <p:nvPr/>
          </p:nvSpPr>
          <p:spPr>
            <a:xfrm>
              <a:off x="580648" y="507382"/>
              <a:ext cx="1025916" cy="924560"/>
            </a:xfrm>
            <a:prstGeom prst="rect">
              <a:avLst/>
            </a:prstGeom>
          </p:spPr>
          <p:txBody>
            <a:bodyPr lIns="0" tIns="0" rIns="0" bIns="0" rtlCol="0" anchor="t">
              <a:spAutoFit/>
            </a:bodyPr>
            <a:lstStyle/>
            <a:p>
              <a:pPr>
                <a:lnSpc>
                  <a:spcPts val="5880"/>
                </a:lnSpc>
                <a:spcBef>
                  <a:spcPct val="0"/>
                </a:spcBef>
              </a:pPr>
              <a:r>
                <a:rPr lang="en-US" sz="4200" spc="-42" dirty="0">
                  <a:solidFill>
                    <a:srgbClr val="F1630F"/>
                  </a:solidFill>
                  <a:latin typeface="Clear Sans Regular Bold"/>
                </a:rPr>
                <a:t>1</a:t>
              </a:r>
            </a:p>
          </p:txBody>
        </p:sp>
      </p:grpSp>
      <p:grpSp>
        <p:nvGrpSpPr>
          <p:cNvPr id="15" name="Group 15"/>
          <p:cNvGrpSpPr/>
          <p:nvPr/>
        </p:nvGrpSpPr>
        <p:grpSpPr>
          <a:xfrm>
            <a:off x="6833447" y="3267585"/>
            <a:ext cx="4621105" cy="5110952"/>
            <a:chOff x="0" y="0"/>
            <a:chExt cx="6161474" cy="6814603"/>
          </a:xfrm>
        </p:grpSpPr>
        <p:grpSp>
          <p:nvGrpSpPr>
            <p:cNvPr id="16" name="Group 16"/>
            <p:cNvGrpSpPr/>
            <p:nvPr/>
          </p:nvGrpSpPr>
          <p:grpSpPr>
            <a:xfrm>
              <a:off x="0" y="0"/>
              <a:ext cx="6161474" cy="6814603"/>
              <a:chOff x="0" y="0"/>
              <a:chExt cx="1563189" cy="1728890"/>
            </a:xfrm>
          </p:grpSpPr>
          <p:sp>
            <p:nvSpPr>
              <p:cNvPr id="17" name="Freeform 17"/>
              <p:cNvSpPr/>
              <p:nvPr/>
            </p:nvSpPr>
            <p:spPr>
              <a:xfrm>
                <a:off x="0" y="0"/>
                <a:ext cx="1563189" cy="1728890"/>
              </a:xfrm>
              <a:custGeom>
                <a:avLst/>
                <a:gdLst/>
                <a:ahLst/>
                <a:cxnLst/>
                <a:rect l="l" t="t" r="r" b="b"/>
                <a:pathLst>
                  <a:path w="1563189" h="1728890">
                    <a:moveTo>
                      <a:pt x="1438729" y="1728890"/>
                    </a:moveTo>
                    <a:lnTo>
                      <a:pt x="124460" y="1728890"/>
                    </a:lnTo>
                    <a:cubicBezTo>
                      <a:pt x="55880" y="1728890"/>
                      <a:pt x="0" y="1673010"/>
                      <a:pt x="0" y="1604430"/>
                    </a:cubicBezTo>
                    <a:lnTo>
                      <a:pt x="0" y="124460"/>
                    </a:lnTo>
                    <a:cubicBezTo>
                      <a:pt x="0" y="55880"/>
                      <a:pt x="55880" y="0"/>
                      <a:pt x="124460" y="0"/>
                    </a:cubicBezTo>
                    <a:lnTo>
                      <a:pt x="1438729" y="0"/>
                    </a:lnTo>
                    <a:cubicBezTo>
                      <a:pt x="1507309" y="0"/>
                      <a:pt x="1563189" y="55880"/>
                      <a:pt x="1563189" y="124460"/>
                    </a:cubicBezTo>
                    <a:lnTo>
                      <a:pt x="1563189" y="1604430"/>
                    </a:lnTo>
                    <a:cubicBezTo>
                      <a:pt x="1563189" y="1673010"/>
                      <a:pt x="1507309" y="1728890"/>
                      <a:pt x="1438729" y="1728890"/>
                    </a:cubicBezTo>
                    <a:close/>
                  </a:path>
                </a:pathLst>
              </a:custGeom>
              <a:solidFill>
                <a:srgbClr val="FFFFFF"/>
              </a:solidFill>
            </p:spPr>
          </p:sp>
        </p:grpSp>
        <p:sp>
          <p:nvSpPr>
            <p:cNvPr id="19" name="TextBox 19"/>
            <p:cNvSpPr txBox="1"/>
            <p:nvPr/>
          </p:nvSpPr>
          <p:spPr>
            <a:xfrm>
              <a:off x="543703" y="365218"/>
              <a:ext cx="1025916" cy="924560"/>
            </a:xfrm>
            <a:prstGeom prst="rect">
              <a:avLst/>
            </a:prstGeom>
          </p:spPr>
          <p:txBody>
            <a:bodyPr lIns="0" tIns="0" rIns="0" bIns="0" rtlCol="0" anchor="t">
              <a:spAutoFit/>
            </a:bodyPr>
            <a:lstStyle/>
            <a:p>
              <a:pPr>
                <a:lnSpc>
                  <a:spcPts val="5880"/>
                </a:lnSpc>
                <a:spcBef>
                  <a:spcPct val="0"/>
                </a:spcBef>
              </a:pPr>
              <a:r>
                <a:rPr lang="en-US" sz="4200" spc="-42">
                  <a:solidFill>
                    <a:srgbClr val="F1630F"/>
                  </a:solidFill>
                  <a:latin typeface="Clear Sans Regular Bold"/>
                </a:rPr>
                <a:t>2</a:t>
              </a:r>
            </a:p>
          </p:txBody>
        </p:sp>
        <p:sp>
          <p:nvSpPr>
            <p:cNvPr id="20" name="TextBox 20"/>
            <p:cNvSpPr txBox="1"/>
            <p:nvPr/>
          </p:nvSpPr>
          <p:spPr>
            <a:xfrm>
              <a:off x="543700" y="2177145"/>
              <a:ext cx="5074069" cy="2934649"/>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We then learned to perform data wrangling with the pandas library and familiarized ourselves with two of pandas, most powerful data structures: the series and the DataFrame.</a:t>
              </a:r>
            </a:p>
          </p:txBody>
        </p:sp>
      </p:grpSp>
      <p:grpSp>
        <p:nvGrpSpPr>
          <p:cNvPr id="21" name="Group 21"/>
          <p:cNvGrpSpPr/>
          <p:nvPr/>
        </p:nvGrpSpPr>
        <p:grpSpPr>
          <a:xfrm>
            <a:off x="12221000" y="3267585"/>
            <a:ext cx="4621105" cy="5082377"/>
            <a:chOff x="0" y="0"/>
            <a:chExt cx="6161474" cy="6776503"/>
          </a:xfrm>
        </p:grpSpPr>
        <p:grpSp>
          <p:nvGrpSpPr>
            <p:cNvPr id="22" name="Group 22"/>
            <p:cNvGrpSpPr/>
            <p:nvPr/>
          </p:nvGrpSpPr>
          <p:grpSpPr>
            <a:xfrm>
              <a:off x="0" y="0"/>
              <a:ext cx="6161474" cy="6776503"/>
              <a:chOff x="0" y="0"/>
              <a:chExt cx="1563189" cy="1719224"/>
            </a:xfrm>
          </p:grpSpPr>
          <p:sp>
            <p:nvSpPr>
              <p:cNvPr id="23" name="Freeform 23"/>
              <p:cNvSpPr/>
              <p:nvPr/>
            </p:nvSpPr>
            <p:spPr>
              <a:xfrm>
                <a:off x="0" y="0"/>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sp>
          <p:nvSpPr>
            <p:cNvPr id="24" name="TextBox 24"/>
            <p:cNvSpPr txBox="1"/>
            <p:nvPr/>
          </p:nvSpPr>
          <p:spPr>
            <a:xfrm>
              <a:off x="543703" y="365218"/>
              <a:ext cx="1025916" cy="924560"/>
            </a:xfrm>
            <a:prstGeom prst="rect">
              <a:avLst/>
            </a:prstGeom>
          </p:spPr>
          <p:txBody>
            <a:bodyPr lIns="0" tIns="0" rIns="0" bIns="0" rtlCol="0" anchor="t">
              <a:spAutoFit/>
            </a:bodyPr>
            <a:lstStyle/>
            <a:p>
              <a:pPr>
                <a:lnSpc>
                  <a:spcPts val="5880"/>
                </a:lnSpc>
                <a:spcBef>
                  <a:spcPct val="0"/>
                </a:spcBef>
              </a:pPr>
              <a:r>
                <a:rPr lang="en-US" sz="4200" spc="-42">
                  <a:solidFill>
                    <a:srgbClr val="F1630F"/>
                  </a:solidFill>
                  <a:latin typeface="Clear Sans Regular Bold"/>
                </a:rPr>
                <a:t>3</a:t>
              </a:r>
            </a:p>
          </p:txBody>
        </p:sp>
        <p:sp>
          <p:nvSpPr>
            <p:cNvPr id="26" name="TextBox 26"/>
            <p:cNvSpPr txBox="1"/>
            <p:nvPr/>
          </p:nvSpPr>
          <p:spPr>
            <a:xfrm>
              <a:off x="774133" y="1433351"/>
              <a:ext cx="5074069" cy="4909807"/>
            </a:xfrm>
            <a:prstGeom prst="rect">
              <a:avLst/>
            </a:prstGeom>
          </p:spPr>
          <p:txBody>
            <a:bodyPr lIns="0" tIns="0" rIns="0" bIns="0" rtlCol="0" anchor="t">
              <a:spAutoFit/>
            </a:bodyPr>
            <a:lstStyle/>
            <a:p>
              <a:pPr>
                <a:lnSpc>
                  <a:spcPts val="2880"/>
                </a:lnSpc>
              </a:pPr>
              <a:r>
                <a:rPr lang="en-US" sz="1800" spc="36" dirty="0">
                  <a:solidFill>
                    <a:srgbClr val="3D4248"/>
                  </a:solidFill>
                  <a:latin typeface="Clear Sans Regular"/>
                </a:rPr>
                <a:t>With our newly found data wrangling techniques, we proceeded to</a:t>
              </a:r>
            </a:p>
            <a:p>
              <a:pPr>
                <a:lnSpc>
                  <a:spcPts val="2880"/>
                </a:lnSpc>
              </a:pPr>
              <a:r>
                <a:rPr lang="en-US" sz="1800" spc="36" dirty="0">
                  <a:solidFill>
                    <a:srgbClr val="3D4248"/>
                  </a:solidFill>
                  <a:latin typeface="Clear Sans Regular"/>
                </a:rPr>
                <a:t>build an IMDB Top 250 clone. We then improved on this model to</a:t>
              </a:r>
            </a:p>
            <a:p>
              <a:pPr>
                <a:lnSpc>
                  <a:spcPts val="2880"/>
                </a:lnSpc>
              </a:pPr>
              <a:r>
                <a:rPr lang="en-US" sz="1800" spc="36" dirty="0">
                  <a:solidFill>
                    <a:srgbClr val="3D4248"/>
                  </a:solidFill>
                  <a:latin typeface="Clear Sans Regular"/>
                </a:rPr>
                <a:t>build a knowledge-based recommender that took into account the recommended movies' genre, duration, and year of release.</a:t>
              </a:r>
            </a:p>
          </p:txBody>
        </p:sp>
      </p:grpSp>
      <p:sp>
        <p:nvSpPr>
          <p:cNvPr id="27" name="TextBox 27"/>
          <p:cNvSpPr txBox="1"/>
          <p:nvPr/>
        </p:nvSpPr>
        <p:spPr>
          <a:xfrm>
            <a:off x="2732393" y="1429366"/>
            <a:ext cx="12823211" cy="1052917"/>
          </a:xfrm>
          <a:prstGeom prst="rect">
            <a:avLst/>
          </a:prstGeom>
        </p:spPr>
        <p:txBody>
          <a:bodyPr lIns="0" tIns="0" rIns="0" bIns="0" rtlCol="0" anchor="t">
            <a:spAutoFit/>
          </a:bodyPr>
          <a:lstStyle/>
          <a:p>
            <a:pPr algn="ctr">
              <a:lnSpc>
                <a:spcPts val="8800"/>
              </a:lnSpc>
            </a:pPr>
            <a:r>
              <a:rPr lang="en-US" sz="6600" spc="-240" dirty="0">
                <a:solidFill>
                  <a:srgbClr val="3D4248"/>
                </a:solidFill>
                <a:latin typeface="Clear Sans Regular"/>
              </a:rPr>
              <a:t>Summary</a:t>
            </a:r>
            <a:endParaRPr lang="en-US" sz="5400" spc="-240" dirty="0">
              <a:solidFill>
                <a:srgbClr val="3D4248"/>
              </a:solidFill>
              <a:latin typeface="Clear Sans Regular"/>
            </a:endParaRPr>
          </a:p>
        </p:txBody>
      </p:sp>
      <p:sp>
        <p:nvSpPr>
          <p:cNvPr id="30" name="TextBox 16">
            <a:extLst>
              <a:ext uri="{FF2B5EF4-FFF2-40B4-BE49-F238E27FC236}">
                <a16:creationId xmlns:a16="http://schemas.microsoft.com/office/drawing/2014/main" id="{2A2A7B84-39E4-4D77-96F9-27060D07A43F}"/>
              </a:ext>
            </a:extLst>
          </p:cNvPr>
          <p:cNvSpPr txBox="1"/>
          <p:nvPr/>
        </p:nvSpPr>
        <p:spPr>
          <a:xfrm>
            <a:off x="10217895" y="8961487"/>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445895" y="3296160"/>
            <a:ext cx="4621105" cy="5082377"/>
            <a:chOff x="0" y="180265"/>
            <a:chExt cx="6161474" cy="6776503"/>
          </a:xfrm>
        </p:grpSpPr>
        <p:grpSp>
          <p:nvGrpSpPr>
            <p:cNvPr id="10" name="Group 10"/>
            <p:cNvGrpSpPr/>
            <p:nvPr/>
          </p:nvGrpSpPr>
          <p:grpSpPr>
            <a:xfrm>
              <a:off x="0" y="180265"/>
              <a:ext cx="6161474" cy="6776503"/>
              <a:chOff x="0" y="45734"/>
              <a:chExt cx="1563189" cy="1719224"/>
            </a:xfrm>
          </p:grpSpPr>
          <p:sp>
            <p:nvSpPr>
              <p:cNvPr id="11" name="Freeform 11"/>
              <p:cNvSpPr/>
              <p:nvPr/>
            </p:nvSpPr>
            <p:spPr>
              <a:xfrm>
                <a:off x="0" y="45734"/>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sp>
          <p:nvSpPr>
            <p:cNvPr id="13" name="TextBox 13"/>
            <p:cNvSpPr txBox="1"/>
            <p:nvPr/>
          </p:nvSpPr>
          <p:spPr>
            <a:xfrm>
              <a:off x="598216" y="1431942"/>
              <a:ext cx="5074069" cy="4918099"/>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We learned how to build content-based recommenders using plot lines and subsequently more sophisticated metadata, such as the genre, cast, crew, and keywords. In the process, we familiarized ourselves with vectorizers and the cosine similarity metric.</a:t>
              </a:r>
            </a:p>
          </p:txBody>
        </p:sp>
        <p:sp>
          <p:nvSpPr>
            <p:cNvPr id="14" name="TextBox 14"/>
            <p:cNvSpPr txBox="1"/>
            <p:nvPr/>
          </p:nvSpPr>
          <p:spPr>
            <a:xfrm>
              <a:off x="561271" y="507382"/>
              <a:ext cx="1025916" cy="924560"/>
            </a:xfrm>
            <a:prstGeom prst="rect">
              <a:avLst/>
            </a:prstGeom>
          </p:spPr>
          <p:txBody>
            <a:bodyPr lIns="0" tIns="0" rIns="0" bIns="0" rtlCol="0" anchor="t">
              <a:spAutoFit/>
            </a:bodyPr>
            <a:lstStyle/>
            <a:p>
              <a:pPr>
                <a:lnSpc>
                  <a:spcPts val="5880"/>
                </a:lnSpc>
                <a:spcBef>
                  <a:spcPct val="0"/>
                </a:spcBef>
              </a:pPr>
              <a:r>
                <a:rPr lang="en-US" sz="4200" spc="-42" dirty="0">
                  <a:solidFill>
                    <a:srgbClr val="F1630F"/>
                  </a:solidFill>
                  <a:latin typeface="Clear Sans Regular Bold"/>
                </a:rPr>
                <a:t>4</a:t>
              </a:r>
            </a:p>
          </p:txBody>
        </p:sp>
      </p:grpSp>
      <p:grpSp>
        <p:nvGrpSpPr>
          <p:cNvPr id="15" name="Group 15"/>
          <p:cNvGrpSpPr/>
          <p:nvPr/>
        </p:nvGrpSpPr>
        <p:grpSpPr>
          <a:xfrm>
            <a:off x="6833447" y="3267585"/>
            <a:ext cx="4621105" cy="5110952"/>
            <a:chOff x="0" y="0"/>
            <a:chExt cx="6161474" cy="6814603"/>
          </a:xfrm>
        </p:grpSpPr>
        <p:grpSp>
          <p:nvGrpSpPr>
            <p:cNvPr id="16" name="Group 16"/>
            <p:cNvGrpSpPr/>
            <p:nvPr/>
          </p:nvGrpSpPr>
          <p:grpSpPr>
            <a:xfrm>
              <a:off x="0" y="0"/>
              <a:ext cx="6161474" cy="6814603"/>
              <a:chOff x="0" y="0"/>
              <a:chExt cx="1563189" cy="1728890"/>
            </a:xfrm>
          </p:grpSpPr>
          <p:sp>
            <p:nvSpPr>
              <p:cNvPr id="17" name="Freeform 17"/>
              <p:cNvSpPr/>
              <p:nvPr/>
            </p:nvSpPr>
            <p:spPr>
              <a:xfrm>
                <a:off x="0" y="0"/>
                <a:ext cx="1563189" cy="1728890"/>
              </a:xfrm>
              <a:custGeom>
                <a:avLst/>
                <a:gdLst/>
                <a:ahLst/>
                <a:cxnLst/>
                <a:rect l="l" t="t" r="r" b="b"/>
                <a:pathLst>
                  <a:path w="1563189" h="1728890">
                    <a:moveTo>
                      <a:pt x="1438729" y="1728890"/>
                    </a:moveTo>
                    <a:lnTo>
                      <a:pt x="124460" y="1728890"/>
                    </a:lnTo>
                    <a:cubicBezTo>
                      <a:pt x="55880" y="1728890"/>
                      <a:pt x="0" y="1673010"/>
                      <a:pt x="0" y="1604430"/>
                    </a:cubicBezTo>
                    <a:lnTo>
                      <a:pt x="0" y="124460"/>
                    </a:lnTo>
                    <a:cubicBezTo>
                      <a:pt x="0" y="55880"/>
                      <a:pt x="55880" y="0"/>
                      <a:pt x="124460" y="0"/>
                    </a:cubicBezTo>
                    <a:lnTo>
                      <a:pt x="1438729" y="0"/>
                    </a:lnTo>
                    <a:cubicBezTo>
                      <a:pt x="1507309" y="0"/>
                      <a:pt x="1563189" y="55880"/>
                      <a:pt x="1563189" y="124460"/>
                    </a:cubicBezTo>
                    <a:lnTo>
                      <a:pt x="1563189" y="1604430"/>
                    </a:lnTo>
                    <a:cubicBezTo>
                      <a:pt x="1563189" y="1673010"/>
                      <a:pt x="1507309" y="1728890"/>
                      <a:pt x="1438729" y="1728890"/>
                    </a:cubicBezTo>
                    <a:close/>
                  </a:path>
                </a:pathLst>
              </a:custGeom>
              <a:solidFill>
                <a:srgbClr val="FFFFFF"/>
              </a:solidFill>
            </p:spPr>
          </p:sp>
        </p:grpSp>
        <p:sp>
          <p:nvSpPr>
            <p:cNvPr id="19" name="TextBox 19"/>
            <p:cNvSpPr txBox="1"/>
            <p:nvPr/>
          </p:nvSpPr>
          <p:spPr>
            <a:xfrm>
              <a:off x="543703" y="365218"/>
              <a:ext cx="1025916" cy="924560"/>
            </a:xfrm>
            <a:prstGeom prst="rect">
              <a:avLst/>
            </a:prstGeom>
          </p:spPr>
          <p:txBody>
            <a:bodyPr lIns="0" tIns="0" rIns="0" bIns="0" rtlCol="0" anchor="t">
              <a:spAutoFit/>
            </a:bodyPr>
            <a:lstStyle/>
            <a:p>
              <a:pPr>
                <a:lnSpc>
                  <a:spcPts val="5880"/>
                </a:lnSpc>
                <a:spcBef>
                  <a:spcPct val="0"/>
                </a:spcBef>
              </a:pPr>
              <a:r>
                <a:rPr lang="en-US" sz="4200" spc="-42" dirty="0">
                  <a:solidFill>
                    <a:srgbClr val="F1630F"/>
                  </a:solidFill>
                  <a:latin typeface="Clear Sans Regular Bold"/>
                </a:rPr>
                <a:t>5</a:t>
              </a:r>
            </a:p>
          </p:txBody>
        </p:sp>
        <p:sp>
          <p:nvSpPr>
            <p:cNvPr id="20" name="TextBox 20"/>
            <p:cNvSpPr txBox="1"/>
            <p:nvPr/>
          </p:nvSpPr>
          <p:spPr>
            <a:xfrm>
              <a:off x="543703" y="1677135"/>
              <a:ext cx="5074069" cy="3926375"/>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In the chapter on data mining, we were introduced to the various techniques used in building and improving recommendation systems.</a:t>
              </a:r>
            </a:p>
            <a:p>
              <a:pPr>
                <a:lnSpc>
                  <a:spcPts val="2880"/>
                </a:lnSpc>
              </a:pPr>
              <a:r>
                <a:rPr lang="en-US" sz="2000" spc="36" dirty="0">
                  <a:solidFill>
                    <a:srgbClr val="3D4248"/>
                  </a:solidFill>
                  <a:latin typeface="Clear Sans Regular"/>
                </a:rPr>
                <a:t>We learned about similarity metrics other than the cosine score.</a:t>
              </a:r>
            </a:p>
          </p:txBody>
        </p:sp>
      </p:grpSp>
      <p:grpSp>
        <p:nvGrpSpPr>
          <p:cNvPr id="21" name="Group 21"/>
          <p:cNvGrpSpPr/>
          <p:nvPr/>
        </p:nvGrpSpPr>
        <p:grpSpPr>
          <a:xfrm>
            <a:off x="12221000" y="3267585"/>
            <a:ext cx="4621105" cy="5082377"/>
            <a:chOff x="0" y="0"/>
            <a:chExt cx="6161474" cy="6776503"/>
          </a:xfrm>
        </p:grpSpPr>
        <p:grpSp>
          <p:nvGrpSpPr>
            <p:cNvPr id="22" name="Group 22"/>
            <p:cNvGrpSpPr/>
            <p:nvPr/>
          </p:nvGrpSpPr>
          <p:grpSpPr>
            <a:xfrm>
              <a:off x="0" y="0"/>
              <a:ext cx="6161474" cy="6776503"/>
              <a:chOff x="0" y="0"/>
              <a:chExt cx="1563189" cy="1719224"/>
            </a:xfrm>
          </p:grpSpPr>
          <p:sp>
            <p:nvSpPr>
              <p:cNvPr id="23" name="Freeform 23"/>
              <p:cNvSpPr/>
              <p:nvPr/>
            </p:nvSpPr>
            <p:spPr>
              <a:xfrm>
                <a:off x="0" y="0"/>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sp>
          <p:nvSpPr>
            <p:cNvPr id="24" name="TextBox 24"/>
            <p:cNvSpPr txBox="1"/>
            <p:nvPr/>
          </p:nvSpPr>
          <p:spPr>
            <a:xfrm>
              <a:off x="543703" y="365218"/>
              <a:ext cx="1025916" cy="924560"/>
            </a:xfrm>
            <a:prstGeom prst="rect">
              <a:avLst/>
            </a:prstGeom>
          </p:spPr>
          <p:txBody>
            <a:bodyPr lIns="0" tIns="0" rIns="0" bIns="0" rtlCol="0" anchor="t">
              <a:spAutoFit/>
            </a:bodyPr>
            <a:lstStyle/>
            <a:p>
              <a:pPr>
                <a:lnSpc>
                  <a:spcPts val="5880"/>
                </a:lnSpc>
                <a:spcBef>
                  <a:spcPct val="0"/>
                </a:spcBef>
              </a:pPr>
              <a:r>
                <a:rPr lang="en-US" sz="4200" spc="-42" dirty="0">
                  <a:solidFill>
                    <a:srgbClr val="F1630F"/>
                  </a:solidFill>
                  <a:latin typeface="Clear Sans Regular Bold"/>
                </a:rPr>
                <a:t>6</a:t>
              </a:r>
            </a:p>
          </p:txBody>
        </p:sp>
        <p:sp>
          <p:nvSpPr>
            <p:cNvPr id="26" name="TextBox 26"/>
            <p:cNvSpPr txBox="1"/>
            <p:nvPr/>
          </p:nvSpPr>
          <p:spPr>
            <a:xfrm>
              <a:off x="774133" y="1433351"/>
              <a:ext cx="5074069" cy="3422220"/>
            </a:xfrm>
            <a:prstGeom prst="rect">
              <a:avLst/>
            </a:prstGeom>
          </p:spPr>
          <p:txBody>
            <a:bodyPr lIns="0" tIns="0" rIns="0" bIns="0" rtlCol="0" anchor="t">
              <a:spAutoFit/>
            </a:bodyPr>
            <a:lstStyle/>
            <a:p>
              <a:pPr>
                <a:lnSpc>
                  <a:spcPts val="2880"/>
                </a:lnSpc>
              </a:pPr>
              <a:r>
                <a:rPr lang="en-US" spc="36" dirty="0">
                  <a:solidFill>
                    <a:srgbClr val="3D4248"/>
                  </a:solidFill>
                  <a:latin typeface="Clear Sans Regular"/>
                </a:rPr>
                <a:t>T</a:t>
              </a:r>
              <a:r>
                <a:rPr lang="en-US" sz="1800" spc="36" dirty="0">
                  <a:solidFill>
                    <a:srgbClr val="3D4248"/>
                  </a:solidFill>
                  <a:latin typeface="Clear Sans Regular"/>
                </a:rPr>
                <a:t>hen proceeded to study clustering, with an emphasis on k-means clustering techniques. This was followed by discussions on</a:t>
              </a:r>
            </a:p>
            <a:p>
              <a:pPr>
                <a:lnSpc>
                  <a:spcPts val="2880"/>
                </a:lnSpc>
              </a:pPr>
              <a:r>
                <a:rPr lang="en-US" sz="1800" spc="36" dirty="0">
                  <a:solidFill>
                    <a:srgbClr val="3D4248"/>
                  </a:solidFill>
                  <a:latin typeface="Clear Sans Regular"/>
                </a:rPr>
                <a:t>dimensionality reduction (with an emphasis on PCA) and the various</a:t>
              </a:r>
            </a:p>
            <a:p>
              <a:pPr>
                <a:lnSpc>
                  <a:spcPts val="2880"/>
                </a:lnSpc>
              </a:pPr>
              <a:r>
                <a:rPr lang="en-US" sz="1800" spc="36" dirty="0">
                  <a:solidFill>
                    <a:srgbClr val="3D4248"/>
                  </a:solidFill>
                  <a:latin typeface="Clear Sans Regular"/>
                </a:rPr>
                <a:t>supervised learning techniques.</a:t>
              </a:r>
            </a:p>
          </p:txBody>
        </p:sp>
      </p:grpSp>
      <p:sp>
        <p:nvSpPr>
          <p:cNvPr id="27" name="TextBox 27"/>
          <p:cNvSpPr txBox="1"/>
          <p:nvPr/>
        </p:nvSpPr>
        <p:spPr>
          <a:xfrm>
            <a:off x="2732393" y="1429366"/>
            <a:ext cx="12823211" cy="1071704"/>
          </a:xfrm>
          <a:prstGeom prst="rect">
            <a:avLst/>
          </a:prstGeom>
        </p:spPr>
        <p:txBody>
          <a:bodyPr lIns="0" tIns="0" rIns="0" bIns="0" rtlCol="0" anchor="t">
            <a:spAutoFit/>
          </a:bodyPr>
          <a:lstStyle/>
          <a:p>
            <a:pPr algn="ctr">
              <a:lnSpc>
                <a:spcPts val="8800"/>
              </a:lnSpc>
            </a:pPr>
            <a:r>
              <a:rPr lang="en-US" sz="6600" spc="-240" dirty="0">
                <a:solidFill>
                  <a:srgbClr val="3D4248"/>
                </a:solidFill>
                <a:latin typeface="Clear Sans Regular"/>
              </a:rPr>
              <a:t>Summary</a:t>
            </a:r>
            <a:endParaRPr lang="en-US" sz="5400" spc="-240" dirty="0">
              <a:solidFill>
                <a:srgbClr val="3D4248"/>
              </a:solidFill>
              <a:latin typeface="Clear Sans Regular"/>
            </a:endParaRPr>
          </a:p>
        </p:txBody>
      </p:sp>
      <p:sp>
        <p:nvSpPr>
          <p:cNvPr id="30" name="TextBox 16">
            <a:extLst>
              <a:ext uri="{FF2B5EF4-FFF2-40B4-BE49-F238E27FC236}">
                <a16:creationId xmlns:a16="http://schemas.microsoft.com/office/drawing/2014/main" id="{2A2A7B84-39E4-4D77-96F9-27060D07A43F}"/>
              </a:ext>
            </a:extLst>
          </p:cNvPr>
          <p:cNvSpPr txBox="1"/>
          <p:nvPr/>
        </p:nvSpPr>
        <p:spPr>
          <a:xfrm>
            <a:off x="10217895" y="8961487"/>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314618282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1445895" y="3296160"/>
            <a:ext cx="4621105" cy="5082377"/>
            <a:chOff x="0" y="180265"/>
            <a:chExt cx="6161474" cy="6776503"/>
          </a:xfrm>
        </p:grpSpPr>
        <p:grpSp>
          <p:nvGrpSpPr>
            <p:cNvPr id="10" name="Group 10"/>
            <p:cNvGrpSpPr/>
            <p:nvPr/>
          </p:nvGrpSpPr>
          <p:grpSpPr>
            <a:xfrm>
              <a:off x="0" y="180265"/>
              <a:ext cx="6161474" cy="6776503"/>
              <a:chOff x="0" y="45734"/>
              <a:chExt cx="1563189" cy="1719224"/>
            </a:xfrm>
          </p:grpSpPr>
          <p:sp>
            <p:nvSpPr>
              <p:cNvPr id="11" name="Freeform 11"/>
              <p:cNvSpPr/>
              <p:nvPr/>
            </p:nvSpPr>
            <p:spPr>
              <a:xfrm>
                <a:off x="0" y="45734"/>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sp>
          <p:nvSpPr>
            <p:cNvPr id="13" name="TextBox 13"/>
            <p:cNvSpPr txBox="1"/>
            <p:nvPr/>
          </p:nvSpPr>
          <p:spPr>
            <a:xfrm>
              <a:off x="543703" y="2101190"/>
              <a:ext cx="5074069" cy="2438787"/>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The chapter concluded with a tour of evaluation metrics that are used to gauge the performance of recommender systems.</a:t>
              </a:r>
            </a:p>
          </p:txBody>
        </p:sp>
        <p:sp>
          <p:nvSpPr>
            <p:cNvPr id="14" name="TextBox 14"/>
            <p:cNvSpPr txBox="1"/>
            <p:nvPr/>
          </p:nvSpPr>
          <p:spPr>
            <a:xfrm>
              <a:off x="543703" y="507382"/>
              <a:ext cx="1025916" cy="924560"/>
            </a:xfrm>
            <a:prstGeom prst="rect">
              <a:avLst/>
            </a:prstGeom>
          </p:spPr>
          <p:txBody>
            <a:bodyPr lIns="0" tIns="0" rIns="0" bIns="0" rtlCol="0" anchor="t">
              <a:spAutoFit/>
            </a:bodyPr>
            <a:lstStyle/>
            <a:p>
              <a:pPr>
                <a:lnSpc>
                  <a:spcPts val="5880"/>
                </a:lnSpc>
                <a:spcBef>
                  <a:spcPct val="0"/>
                </a:spcBef>
              </a:pPr>
              <a:r>
                <a:rPr lang="en-US" sz="4200" spc="-42" dirty="0">
                  <a:solidFill>
                    <a:srgbClr val="F1630F"/>
                  </a:solidFill>
                  <a:latin typeface="Clear Sans Regular Bold"/>
                </a:rPr>
                <a:t>7</a:t>
              </a:r>
            </a:p>
          </p:txBody>
        </p:sp>
      </p:grpSp>
      <p:grpSp>
        <p:nvGrpSpPr>
          <p:cNvPr id="15" name="Group 15"/>
          <p:cNvGrpSpPr/>
          <p:nvPr/>
        </p:nvGrpSpPr>
        <p:grpSpPr>
          <a:xfrm>
            <a:off x="6833447" y="3267585"/>
            <a:ext cx="4621105" cy="5110952"/>
            <a:chOff x="0" y="0"/>
            <a:chExt cx="6161474" cy="6814603"/>
          </a:xfrm>
        </p:grpSpPr>
        <p:grpSp>
          <p:nvGrpSpPr>
            <p:cNvPr id="16" name="Group 16"/>
            <p:cNvGrpSpPr/>
            <p:nvPr/>
          </p:nvGrpSpPr>
          <p:grpSpPr>
            <a:xfrm>
              <a:off x="0" y="0"/>
              <a:ext cx="6161474" cy="6814603"/>
              <a:chOff x="0" y="0"/>
              <a:chExt cx="1563189" cy="1728890"/>
            </a:xfrm>
          </p:grpSpPr>
          <p:sp>
            <p:nvSpPr>
              <p:cNvPr id="17" name="Freeform 17"/>
              <p:cNvSpPr/>
              <p:nvPr/>
            </p:nvSpPr>
            <p:spPr>
              <a:xfrm>
                <a:off x="0" y="0"/>
                <a:ext cx="1563189" cy="1728890"/>
              </a:xfrm>
              <a:custGeom>
                <a:avLst/>
                <a:gdLst/>
                <a:ahLst/>
                <a:cxnLst/>
                <a:rect l="l" t="t" r="r" b="b"/>
                <a:pathLst>
                  <a:path w="1563189" h="1728890">
                    <a:moveTo>
                      <a:pt x="1438729" y="1728890"/>
                    </a:moveTo>
                    <a:lnTo>
                      <a:pt x="124460" y="1728890"/>
                    </a:lnTo>
                    <a:cubicBezTo>
                      <a:pt x="55880" y="1728890"/>
                      <a:pt x="0" y="1673010"/>
                      <a:pt x="0" y="1604430"/>
                    </a:cubicBezTo>
                    <a:lnTo>
                      <a:pt x="0" y="124460"/>
                    </a:lnTo>
                    <a:cubicBezTo>
                      <a:pt x="0" y="55880"/>
                      <a:pt x="55880" y="0"/>
                      <a:pt x="124460" y="0"/>
                    </a:cubicBezTo>
                    <a:lnTo>
                      <a:pt x="1438729" y="0"/>
                    </a:lnTo>
                    <a:cubicBezTo>
                      <a:pt x="1507309" y="0"/>
                      <a:pt x="1563189" y="55880"/>
                      <a:pt x="1563189" y="124460"/>
                    </a:cubicBezTo>
                    <a:lnTo>
                      <a:pt x="1563189" y="1604430"/>
                    </a:lnTo>
                    <a:cubicBezTo>
                      <a:pt x="1563189" y="1673010"/>
                      <a:pt x="1507309" y="1728890"/>
                      <a:pt x="1438729" y="1728890"/>
                    </a:cubicBezTo>
                    <a:close/>
                  </a:path>
                </a:pathLst>
              </a:custGeom>
              <a:solidFill>
                <a:srgbClr val="FFFFFF"/>
              </a:solidFill>
            </p:spPr>
          </p:sp>
        </p:grpSp>
        <p:sp>
          <p:nvSpPr>
            <p:cNvPr id="19" name="TextBox 19"/>
            <p:cNvSpPr txBox="1"/>
            <p:nvPr/>
          </p:nvSpPr>
          <p:spPr>
            <a:xfrm>
              <a:off x="543703" y="365218"/>
              <a:ext cx="1025916" cy="924560"/>
            </a:xfrm>
            <a:prstGeom prst="rect">
              <a:avLst/>
            </a:prstGeom>
          </p:spPr>
          <p:txBody>
            <a:bodyPr lIns="0" tIns="0" rIns="0" bIns="0" rtlCol="0" anchor="t">
              <a:spAutoFit/>
            </a:bodyPr>
            <a:lstStyle/>
            <a:p>
              <a:pPr>
                <a:lnSpc>
                  <a:spcPts val="5880"/>
                </a:lnSpc>
                <a:spcBef>
                  <a:spcPct val="0"/>
                </a:spcBef>
              </a:pPr>
              <a:r>
                <a:rPr lang="en-US" sz="4200" spc="-42" dirty="0">
                  <a:solidFill>
                    <a:srgbClr val="F1630F"/>
                  </a:solidFill>
                  <a:latin typeface="Clear Sans Regular Bold"/>
                </a:rPr>
                <a:t>8</a:t>
              </a:r>
            </a:p>
          </p:txBody>
        </p:sp>
        <p:sp>
          <p:nvSpPr>
            <p:cNvPr id="20" name="TextBox 20"/>
            <p:cNvSpPr txBox="1"/>
            <p:nvPr/>
          </p:nvSpPr>
          <p:spPr>
            <a:xfrm>
              <a:off x="543703" y="1463163"/>
              <a:ext cx="5074069" cy="3430512"/>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The chapter on collaborative filtering had us experimenting with a variety of models that used rating data, and also leveraged data mining</a:t>
              </a:r>
            </a:p>
            <a:p>
              <a:pPr>
                <a:lnSpc>
                  <a:spcPts val="2880"/>
                </a:lnSpc>
              </a:pPr>
              <a:r>
                <a:rPr lang="en-US" sz="2000" spc="36" dirty="0">
                  <a:solidFill>
                    <a:srgbClr val="3D4248"/>
                  </a:solidFill>
                  <a:latin typeface="Clear Sans Regular"/>
                </a:rPr>
                <a:t>techniques introduced in the previous chapter.</a:t>
              </a:r>
            </a:p>
          </p:txBody>
        </p:sp>
      </p:grpSp>
      <p:grpSp>
        <p:nvGrpSpPr>
          <p:cNvPr id="21" name="Group 21"/>
          <p:cNvGrpSpPr/>
          <p:nvPr/>
        </p:nvGrpSpPr>
        <p:grpSpPr>
          <a:xfrm>
            <a:off x="12221000" y="3267585"/>
            <a:ext cx="4621105" cy="5082377"/>
            <a:chOff x="0" y="0"/>
            <a:chExt cx="6161474" cy="6776503"/>
          </a:xfrm>
        </p:grpSpPr>
        <p:grpSp>
          <p:nvGrpSpPr>
            <p:cNvPr id="22" name="Group 22"/>
            <p:cNvGrpSpPr/>
            <p:nvPr/>
          </p:nvGrpSpPr>
          <p:grpSpPr>
            <a:xfrm>
              <a:off x="0" y="0"/>
              <a:ext cx="6161474" cy="6776503"/>
              <a:chOff x="0" y="0"/>
              <a:chExt cx="1563189" cy="1719224"/>
            </a:xfrm>
          </p:grpSpPr>
          <p:sp>
            <p:nvSpPr>
              <p:cNvPr id="23" name="Freeform 23"/>
              <p:cNvSpPr/>
              <p:nvPr/>
            </p:nvSpPr>
            <p:spPr>
              <a:xfrm>
                <a:off x="0" y="0"/>
                <a:ext cx="1563189" cy="1719224"/>
              </a:xfrm>
              <a:custGeom>
                <a:avLst/>
                <a:gdLst/>
                <a:ahLst/>
                <a:cxnLst/>
                <a:rect l="l" t="t" r="r" b="b"/>
                <a:pathLst>
                  <a:path w="1563189" h="1719224">
                    <a:moveTo>
                      <a:pt x="1438729" y="1719224"/>
                    </a:moveTo>
                    <a:lnTo>
                      <a:pt x="124460" y="1719224"/>
                    </a:lnTo>
                    <a:cubicBezTo>
                      <a:pt x="55880" y="1719224"/>
                      <a:pt x="0" y="1663344"/>
                      <a:pt x="0" y="1594764"/>
                    </a:cubicBezTo>
                    <a:lnTo>
                      <a:pt x="0" y="124460"/>
                    </a:lnTo>
                    <a:cubicBezTo>
                      <a:pt x="0" y="55880"/>
                      <a:pt x="55880" y="0"/>
                      <a:pt x="124460" y="0"/>
                    </a:cubicBezTo>
                    <a:lnTo>
                      <a:pt x="1438729" y="0"/>
                    </a:lnTo>
                    <a:cubicBezTo>
                      <a:pt x="1507309" y="0"/>
                      <a:pt x="1563189" y="55880"/>
                      <a:pt x="1563189" y="124460"/>
                    </a:cubicBezTo>
                    <a:lnTo>
                      <a:pt x="1563189" y="1594764"/>
                    </a:lnTo>
                    <a:cubicBezTo>
                      <a:pt x="1563189" y="1663344"/>
                      <a:pt x="1507309" y="1719224"/>
                      <a:pt x="1438729" y="1719224"/>
                    </a:cubicBezTo>
                    <a:close/>
                  </a:path>
                </a:pathLst>
              </a:custGeom>
              <a:solidFill>
                <a:srgbClr val="FFFFFF"/>
              </a:solidFill>
            </p:spPr>
          </p:sp>
        </p:grpSp>
        <p:sp>
          <p:nvSpPr>
            <p:cNvPr id="24" name="TextBox 24"/>
            <p:cNvSpPr txBox="1"/>
            <p:nvPr/>
          </p:nvSpPr>
          <p:spPr>
            <a:xfrm>
              <a:off x="543703" y="365218"/>
              <a:ext cx="1025916" cy="924560"/>
            </a:xfrm>
            <a:prstGeom prst="rect">
              <a:avLst/>
            </a:prstGeom>
          </p:spPr>
          <p:txBody>
            <a:bodyPr lIns="0" tIns="0" rIns="0" bIns="0" rtlCol="0" anchor="t">
              <a:spAutoFit/>
            </a:bodyPr>
            <a:lstStyle/>
            <a:p>
              <a:pPr>
                <a:lnSpc>
                  <a:spcPts val="5880"/>
                </a:lnSpc>
                <a:spcBef>
                  <a:spcPct val="0"/>
                </a:spcBef>
              </a:pPr>
              <a:r>
                <a:rPr lang="en-US" sz="4200" spc="-42" dirty="0">
                  <a:solidFill>
                    <a:srgbClr val="F1630F"/>
                  </a:solidFill>
                  <a:latin typeface="Clear Sans Regular Bold"/>
                </a:rPr>
                <a:t>10</a:t>
              </a:r>
            </a:p>
          </p:txBody>
        </p:sp>
        <p:sp>
          <p:nvSpPr>
            <p:cNvPr id="26" name="TextBox 26"/>
            <p:cNvSpPr txBox="1"/>
            <p:nvPr/>
          </p:nvSpPr>
          <p:spPr>
            <a:xfrm>
              <a:off x="774133" y="2211101"/>
              <a:ext cx="5074069" cy="1934633"/>
            </a:xfrm>
            <a:prstGeom prst="rect">
              <a:avLst/>
            </a:prstGeom>
          </p:spPr>
          <p:txBody>
            <a:bodyPr lIns="0" tIns="0" rIns="0" bIns="0" rtlCol="0" anchor="t">
              <a:spAutoFit/>
            </a:bodyPr>
            <a:lstStyle/>
            <a:p>
              <a:pPr>
                <a:lnSpc>
                  <a:spcPts val="2880"/>
                </a:lnSpc>
              </a:pPr>
              <a:r>
                <a:rPr lang="en-US" spc="36" dirty="0">
                  <a:solidFill>
                    <a:srgbClr val="3D4248"/>
                  </a:solidFill>
                  <a:latin typeface="Clear Sans Regular"/>
                </a:rPr>
                <a:t>We were also introduced</a:t>
              </a:r>
            </a:p>
            <a:p>
              <a:pPr>
                <a:lnSpc>
                  <a:spcPts val="2880"/>
                </a:lnSpc>
              </a:pPr>
              <a:r>
                <a:rPr lang="en-US" spc="36" dirty="0">
                  <a:solidFill>
                    <a:srgbClr val="3D4248"/>
                  </a:solidFill>
                  <a:latin typeface="Clear Sans Regular"/>
                </a:rPr>
                <a:t>to the </a:t>
              </a:r>
              <a:r>
                <a:rPr lang="en-US" i="1" spc="36" dirty="0">
                  <a:solidFill>
                    <a:srgbClr val="3D4248"/>
                  </a:solidFill>
                  <a:latin typeface="Clear Sans Regular"/>
                </a:rPr>
                <a:t>surprise</a:t>
              </a:r>
              <a:r>
                <a:rPr lang="en-US" spc="36" dirty="0">
                  <a:solidFill>
                    <a:srgbClr val="3D4248"/>
                  </a:solidFill>
                  <a:latin typeface="Clear Sans Regular"/>
                </a:rPr>
                <a:t> library, which made building recommender systems a</a:t>
              </a:r>
            </a:p>
            <a:p>
              <a:pPr>
                <a:lnSpc>
                  <a:spcPts val="2880"/>
                </a:lnSpc>
              </a:pPr>
              <a:r>
                <a:rPr lang="en-US" spc="36" dirty="0">
                  <a:solidFill>
                    <a:srgbClr val="3D4248"/>
                  </a:solidFill>
                  <a:latin typeface="Clear Sans Regular"/>
                </a:rPr>
                <a:t>breeze.</a:t>
              </a:r>
              <a:endParaRPr lang="en-US" sz="1800" spc="36" dirty="0">
                <a:solidFill>
                  <a:srgbClr val="3D4248"/>
                </a:solidFill>
                <a:latin typeface="Clear Sans Regular"/>
              </a:endParaRPr>
            </a:p>
          </p:txBody>
        </p:sp>
      </p:grpSp>
      <p:sp>
        <p:nvSpPr>
          <p:cNvPr id="27" name="TextBox 27"/>
          <p:cNvSpPr txBox="1"/>
          <p:nvPr/>
        </p:nvSpPr>
        <p:spPr>
          <a:xfrm>
            <a:off x="2732393" y="1429366"/>
            <a:ext cx="12823211" cy="1071704"/>
          </a:xfrm>
          <a:prstGeom prst="rect">
            <a:avLst/>
          </a:prstGeom>
        </p:spPr>
        <p:txBody>
          <a:bodyPr lIns="0" tIns="0" rIns="0" bIns="0" rtlCol="0" anchor="t">
            <a:spAutoFit/>
          </a:bodyPr>
          <a:lstStyle/>
          <a:p>
            <a:pPr algn="ctr">
              <a:lnSpc>
                <a:spcPts val="8800"/>
              </a:lnSpc>
            </a:pPr>
            <a:r>
              <a:rPr lang="en-US" sz="6600" spc="-240" dirty="0">
                <a:solidFill>
                  <a:srgbClr val="3D4248"/>
                </a:solidFill>
                <a:latin typeface="Clear Sans Regular"/>
              </a:rPr>
              <a:t>Summary</a:t>
            </a:r>
            <a:endParaRPr lang="en-US" sz="5400" spc="-240" dirty="0">
              <a:solidFill>
                <a:srgbClr val="3D4248"/>
              </a:solidFill>
              <a:latin typeface="Clear Sans Regular"/>
            </a:endParaRPr>
          </a:p>
        </p:txBody>
      </p:sp>
      <p:sp>
        <p:nvSpPr>
          <p:cNvPr id="30" name="TextBox 16">
            <a:extLst>
              <a:ext uri="{FF2B5EF4-FFF2-40B4-BE49-F238E27FC236}">
                <a16:creationId xmlns:a16="http://schemas.microsoft.com/office/drawing/2014/main" id="{2A2A7B84-39E4-4D77-96F9-27060D07A43F}"/>
              </a:ext>
            </a:extLst>
          </p:cNvPr>
          <p:cNvSpPr txBox="1"/>
          <p:nvPr/>
        </p:nvSpPr>
        <p:spPr>
          <a:xfrm>
            <a:off x="10217895" y="8961487"/>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12713206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10" name="Group 10"/>
          <p:cNvGrpSpPr/>
          <p:nvPr/>
        </p:nvGrpSpPr>
        <p:grpSpPr>
          <a:xfrm>
            <a:off x="8060021" y="1202656"/>
            <a:ext cx="7917859" cy="2454945"/>
            <a:chOff x="0" y="0"/>
            <a:chExt cx="10557145" cy="3135122"/>
          </a:xfrm>
        </p:grpSpPr>
        <p:grpSp>
          <p:nvGrpSpPr>
            <p:cNvPr id="11" name="Group 11"/>
            <p:cNvGrpSpPr/>
            <p:nvPr/>
          </p:nvGrpSpPr>
          <p:grpSpPr>
            <a:xfrm>
              <a:off x="0" y="0"/>
              <a:ext cx="10557145" cy="3135122"/>
              <a:chOff x="0" y="0"/>
              <a:chExt cx="2678387" cy="795392"/>
            </a:xfrm>
          </p:grpSpPr>
          <p:sp>
            <p:nvSpPr>
              <p:cNvPr id="12" name="Freeform 12"/>
              <p:cNvSpPr/>
              <p:nvPr/>
            </p:nvSpPr>
            <p:spPr>
              <a:xfrm>
                <a:off x="0" y="0"/>
                <a:ext cx="2678387" cy="795392"/>
              </a:xfrm>
              <a:custGeom>
                <a:avLst/>
                <a:gdLst/>
                <a:ahLst/>
                <a:cxnLst/>
                <a:rect l="l" t="t" r="r" b="b"/>
                <a:pathLst>
                  <a:path w="2678387" h="795392">
                    <a:moveTo>
                      <a:pt x="2553927" y="795392"/>
                    </a:moveTo>
                    <a:lnTo>
                      <a:pt x="124460" y="795392"/>
                    </a:lnTo>
                    <a:cubicBezTo>
                      <a:pt x="55880" y="795392"/>
                      <a:pt x="0" y="739512"/>
                      <a:pt x="0" y="670932"/>
                    </a:cubicBezTo>
                    <a:lnTo>
                      <a:pt x="0" y="124460"/>
                    </a:lnTo>
                    <a:cubicBezTo>
                      <a:pt x="0" y="55880"/>
                      <a:pt x="55880" y="0"/>
                      <a:pt x="124460" y="0"/>
                    </a:cubicBezTo>
                    <a:lnTo>
                      <a:pt x="2553927" y="0"/>
                    </a:lnTo>
                    <a:cubicBezTo>
                      <a:pt x="2622507" y="0"/>
                      <a:pt x="2678387" y="55880"/>
                      <a:pt x="2678387" y="124460"/>
                    </a:cubicBezTo>
                    <a:lnTo>
                      <a:pt x="2678387" y="670932"/>
                    </a:lnTo>
                    <a:cubicBezTo>
                      <a:pt x="2678387" y="739512"/>
                      <a:pt x="2622507" y="795392"/>
                      <a:pt x="2553927" y="795392"/>
                    </a:cubicBezTo>
                    <a:close/>
                  </a:path>
                </a:pathLst>
              </a:custGeom>
              <a:solidFill>
                <a:srgbClr val="FFFFFF"/>
              </a:solidFill>
            </p:spPr>
            <p:txBody>
              <a:bodyPr/>
              <a:lstStyle/>
              <a:p>
                <a:endParaRPr lang="es-CO" dirty="0"/>
              </a:p>
            </p:txBody>
          </p:sp>
        </p:grpSp>
        <p:sp>
          <p:nvSpPr>
            <p:cNvPr id="13" name="TextBox 13"/>
            <p:cNvSpPr txBox="1"/>
            <p:nvPr/>
          </p:nvSpPr>
          <p:spPr>
            <a:xfrm>
              <a:off x="1606508" y="582970"/>
              <a:ext cx="8263509" cy="489365"/>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Time Series</a:t>
              </a:r>
            </a:p>
          </p:txBody>
        </p:sp>
        <p:grpSp>
          <p:nvGrpSpPr>
            <p:cNvPr id="15" name="Group 15"/>
            <p:cNvGrpSpPr/>
            <p:nvPr/>
          </p:nvGrpSpPr>
          <p:grpSpPr>
            <a:xfrm>
              <a:off x="739273" y="611530"/>
              <a:ext cx="453700" cy="455733"/>
              <a:chOff x="14175" y="334155"/>
              <a:chExt cx="6321668" cy="6350000"/>
            </a:xfrm>
          </p:grpSpPr>
          <p:sp>
            <p:nvSpPr>
              <p:cNvPr id="16" name="Freeform 16"/>
              <p:cNvSpPr/>
              <p:nvPr/>
            </p:nvSpPr>
            <p:spPr>
              <a:xfrm>
                <a:off x="14175" y="334155"/>
                <a:ext cx="6321668"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7" name="Group 17"/>
          <p:cNvGrpSpPr/>
          <p:nvPr/>
        </p:nvGrpSpPr>
        <p:grpSpPr>
          <a:xfrm>
            <a:off x="8060021" y="3967829"/>
            <a:ext cx="7917859" cy="2351341"/>
            <a:chOff x="0" y="0"/>
            <a:chExt cx="10557145" cy="3135122"/>
          </a:xfrm>
        </p:grpSpPr>
        <p:grpSp>
          <p:nvGrpSpPr>
            <p:cNvPr id="18" name="Group 18"/>
            <p:cNvGrpSpPr/>
            <p:nvPr/>
          </p:nvGrpSpPr>
          <p:grpSpPr>
            <a:xfrm>
              <a:off x="0" y="0"/>
              <a:ext cx="10557145" cy="3135122"/>
              <a:chOff x="0" y="0"/>
              <a:chExt cx="2678387" cy="795392"/>
            </a:xfrm>
          </p:grpSpPr>
          <p:sp>
            <p:nvSpPr>
              <p:cNvPr id="19" name="Freeform 19"/>
              <p:cNvSpPr/>
              <p:nvPr/>
            </p:nvSpPr>
            <p:spPr>
              <a:xfrm>
                <a:off x="0" y="0"/>
                <a:ext cx="2678387" cy="795392"/>
              </a:xfrm>
              <a:custGeom>
                <a:avLst/>
                <a:gdLst/>
                <a:ahLst/>
                <a:cxnLst/>
                <a:rect l="l" t="t" r="r" b="b"/>
                <a:pathLst>
                  <a:path w="2678387" h="795392">
                    <a:moveTo>
                      <a:pt x="2553927" y="795392"/>
                    </a:moveTo>
                    <a:lnTo>
                      <a:pt x="124460" y="795392"/>
                    </a:lnTo>
                    <a:cubicBezTo>
                      <a:pt x="55880" y="795392"/>
                      <a:pt x="0" y="739512"/>
                      <a:pt x="0" y="670932"/>
                    </a:cubicBezTo>
                    <a:lnTo>
                      <a:pt x="0" y="124460"/>
                    </a:lnTo>
                    <a:cubicBezTo>
                      <a:pt x="0" y="55880"/>
                      <a:pt x="55880" y="0"/>
                      <a:pt x="124460" y="0"/>
                    </a:cubicBezTo>
                    <a:lnTo>
                      <a:pt x="2553927" y="0"/>
                    </a:lnTo>
                    <a:cubicBezTo>
                      <a:pt x="2622507" y="0"/>
                      <a:pt x="2678387" y="55880"/>
                      <a:pt x="2678387" y="124460"/>
                    </a:cubicBezTo>
                    <a:lnTo>
                      <a:pt x="2678387" y="670932"/>
                    </a:lnTo>
                    <a:cubicBezTo>
                      <a:pt x="2678387" y="739512"/>
                      <a:pt x="2622507" y="795392"/>
                      <a:pt x="2553927" y="795392"/>
                    </a:cubicBezTo>
                    <a:close/>
                  </a:path>
                </a:pathLst>
              </a:custGeom>
              <a:solidFill>
                <a:srgbClr val="FFFFFF"/>
              </a:solidFill>
            </p:spPr>
          </p:sp>
        </p:grpSp>
        <p:sp>
          <p:nvSpPr>
            <p:cNvPr id="20" name="TextBox 20"/>
            <p:cNvSpPr txBox="1"/>
            <p:nvPr/>
          </p:nvSpPr>
          <p:spPr>
            <a:xfrm>
              <a:off x="1606508" y="558988"/>
              <a:ext cx="8263509" cy="484293"/>
            </a:xfrm>
            <a:prstGeom prst="rect">
              <a:avLst/>
            </a:prstGeom>
          </p:spPr>
          <p:txBody>
            <a:bodyPr lIns="0" tIns="0" rIns="0" bIns="0" rtlCol="0" anchor="t">
              <a:spAutoFit/>
            </a:bodyPr>
            <a:lstStyle/>
            <a:p>
              <a:pPr>
                <a:lnSpc>
                  <a:spcPts val="3079"/>
                </a:lnSpc>
                <a:spcBef>
                  <a:spcPct val="0"/>
                </a:spcBef>
              </a:pPr>
              <a:r>
                <a:rPr lang="en-US" sz="2200" spc="-21">
                  <a:solidFill>
                    <a:srgbClr val="6F8090"/>
                  </a:solidFill>
                  <a:latin typeface="Clear Sans Regular Bold"/>
                </a:rPr>
                <a:t>Lil Mix Bakery Online Ads</a:t>
              </a:r>
            </a:p>
          </p:txBody>
        </p:sp>
        <p:sp>
          <p:nvSpPr>
            <p:cNvPr id="21" name="TextBox 21"/>
            <p:cNvSpPr txBox="1"/>
            <p:nvPr/>
          </p:nvSpPr>
          <p:spPr>
            <a:xfrm>
              <a:off x="738256" y="1588174"/>
              <a:ext cx="9131761" cy="909955"/>
            </a:xfrm>
            <a:prstGeom prst="rect">
              <a:avLst/>
            </a:prstGeom>
          </p:spPr>
          <p:txBody>
            <a:bodyPr lIns="0" tIns="0" rIns="0" bIns="0" rtlCol="0" anchor="t">
              <a:spAutoFit/>
            </a:bodyPr>
            <a:lstStyle/>
            <a:p>
              <a:pPr>
                <a:lnSpc>
                  <a:spcPts val="2880"/>
                </a:lnSpc>
              </a:pPr>
              <a:r>
                <a:rPr lang="en-US" sz="1800" spc="36">
                  <a:solidFill>
                    <a:srgbClr val="3D4248"/>
                  </a:solidFill>
                  <a:latin typeface="Clear Sans Regular"/>
                </a:rPr>
                <a:t>Presentations are communication tools that can be used as demonstrations, lectures, speeches, reports, and more. </a:t>
              </a:r>
            </a:p>
          </p:txBody>
        </p:sp>
        <p:grpSp>
          <p:nvGrpSpPr>
            <p:cNvPr id="22" name="Group 22"/>
            <p:cNvGrpSpPr/>
            <p:nvPr/>
          </p:nvGrpSpPr>
          <p:grpSpPr>
            <a:xfrm>
              <a:off x="738256" y="597088"/>
              <a:ext cx="455733" cy="455733"/>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24" name="Group 24"/>
          <p:cNvGrpSpPr/>
          <p:nvPr/>
        </p:nvGrpSpPr>
        <p:grpSpPr>
          <a:xfrm>
            <a:off x="8060021" y="6733003"/>
            <a:ext cx="7917859" cy="2351341"/>
            <a:chOff x="0" y="0"/>
            <a:chExt cx="10557145" cy="3135122"/>
          </a:xfrm>
        </p:grpSpPr>
        <p:grpSp>
          <p:nvGrpSpPr>
            <p:cNvPr id="25" name="Group 25"/>
            <p:cNvGrpSpPr/>
            <p:nvPr/>
          </p:nvGrpSpPr>
          <p:grpSpPr>
            <a:xfrm>
              <a:off x="0" y="0"/>
              <a:ext cx="10557145" cy="3135122"/>
              <a:chOff x="0" y="0"/>
              <a:chExt cx="2678387" cy="795392"/>
            </a:xfrm>
          </p:grpSpPr>
          <p:sp>
            <p:nvSpPr>
              <p:cNvPr id="26" name="Freeform 26"/>
              <p:cNvSpPr/>
              <p:nvPr/>
            </p:nvSpPr>
            <p:spPr>
              <a:xfrm>
                <a:off x="0" y="0"/>
                <a:ext cx="2678387" cy="795392"/>
              </a:xfrm>
              <a:custGeom>
                <a:avLst/>
                <a:gdLst/>
                <a:ahLst/>
                <a:cxnLst/>
                <a:rect l="l" t="t" r="r" b="b"/>
                <a:pathLst>
                  <a:path w="2678387" h="795392">
                    <a:moveTo>
                      <a:pt x="2553927" y="795392"/>
                    </a:moveTo>
                    <a:lnTo>
                      <a:pt x="124460" y="795392"/>
                    </a:lnTo>
                    <a:cubicBezTo>
                      <a:pt x="55880" y="795392"/>
                      <a:pt x="0" y="739512"/>
                      <a:pt x="0" y="670932"/>
                    </a:cubicBezTo>
                    <a:lnTo>
                      <a:pt x="0" y="124460"/>
                    </a:lnTo>
                    <a:cubicBezTo>
                      <a:pt x="0" y="55880"/>
                      <a:pt x="55880" y="0"/>
                      <a:pt x="124460" y="0"/>
                    </a:cubicBezTo>
                    <a:lnTo>
                      <a:pt x="2553927" y="0"/>
                    </a:lnTo>
                    <a:cubicBezTo>
                      <a:pt x="2622507" y="0"/>
                      <a:pt x="2678387" y="55880"/>
                      <a:pt x="2678387" y="124460"/>
                    </a:cubicBezTo>
                    <a:lnTo>
                      <a:pt x="2678387" y="670932"/>
                    </a:lnTo>
                    <a:cubicBezTo>
                      <a:pt x="2678387" y="739512"/>
                      <a:pt x="2622507" y="795392"/>
                      <a:pt x="2553927" y="795392"/>
                    </a:cubicBezTo>
                    <a:close/>
                  </a:path>
                </a:pathLst>
              </a:custGeom>
              <a:solidFill>
                <a:srgbClr val="FFFFFF"/>
              </a:solidFill>
            </p:spPr>
          </p:sp>
        </p:grpSp>
        <p:sp>
          <p:nvSpPr>
            <p:cNvPr id="27" name="TextBox 27"/>
            <p:cNvSpPr txBox="1"/>
            <p:nvPr/>
          </p:nvSpPr>
          <p:spPr>
            <a:xfrm>
              <a:off x="1606508" y="558988"/>
              <a:ext cx="8263509" cy="484293"/>
            </a:xfrm>
            <a:prstGeom prst="rect">
              <a:avLst/>
            </a:prstGeom>
          </p:spPr>
          <p:txBody>
            <a:bodyPr lIns="0" tIns="0" rIns="0" bIns="0" rtlCol="0" anchor="t">
              <a:spAutoFit/>
            </a:bodyPr>
            <a:lstStyle/>
            <a:p>
              <a:pPr>
                <a:lnSpc>
                  <a:spcPts val="3079"/>
                </a:lnSpc>
                <a:spcBef>
                  <a:spcPct val="0"/>
                </a:spcBef>
              </a:pPr>
              <a:r>
                <a:rPr lang="en-US" sz="2200" spc="-21">
                  <a:solidFill>
                    <a:srgbClr val="6F8090"/>
                  </a:solidFill>
                  <a:latin typeface="Clear Sans Regular Bold"/>
                </a:rPr>
                <a:t>Bijou Solutions, Inc. SEO Campaign</a:t>
              </a:r>
            </a:p>
          </p:txBody>
        </p:sp>
        <p:sp>
          <p:nvSpPr>
            <p:cNvPr id="28" name="TextBox 28"/>
            <p:cNvSpPr txBox="1"/>
            <p:nvPr/>
          </p:nvSpPr>
          <p:spPr>
            <a:xfrm>
              <a:off x="738256" y="1588174"/>
              <a:ext cx="9131761" cy="909955"/>
            </a:xfrm>
            <a:prstGeom prst="rect">
              <a:avLst/>
            </a:prstGeom>
          </p:spPr>
          <p:txBody>
            <a:bodyPr lIns="0" tIns="0" rIns="0" bIns="0" rtlCol="0" anchor="t">
              <a:spAutoFit/>
            </a:bodyPr>
            <a:lstStyle/>
            <a:p>
              <a:pPr>
                <a:lnSpc>
                  <a:spcPts val="2880"/>
                </a:lnSpc>
              </a:pPr>
              <a:r>
                <a:rPr lang="en-US" sz="1800" spc="36">
                  <a:solidFill>
                    <a:srgbClr val="3D4248"/>
                  </a:solidFill>
                  <a:latin typeface="Clear Sans Regular"/>
                </a:rPr>
                <a:t>It is mostly presented before an audience. It serves a variety of purposes, making presentations powerful tools for teaching.</a:t>
              </a:r>
            </a:p>
          </p:txBody>
        </p:sp>
        <p:grpSp>
          <p:nvGrpSpPr>
            <p:cNvPr id="29" name="Group 29"/>
            <p:cNvGrpSpPr/>
            <p:nvPr/>
          </p:nvGrpSpPr>
          <p:grpSpPr>
            <a:xfrm>
              <a:off x="738256" y="587548"/>
              <a:ext cx="455733" cy="455733"/>
              <a:chOff x="0" y="0"/>
              <a:chExt cx="6350000" cy="6350000"/>
            </a:xfrm>
          </p:grpSpPr>
          <p:sp>
            <p:nvSpPr>
              <p:cNvPr id="30" name="Freeform 3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31" name="Group 31"/>
          <p:cNvGrpSpPr/>
          <p:nvPr/>
        </p:nvGrpSpPr>
        <p:grpSpPr>
          <a:xfrm>
            <a:off x="1571024" y="2839871"/>
            <a:ext cx="5445253" cy="3811733"/>
            <a:chOff x="0" y="0"/>
            <a:chExt cx="7260337" cy="5082310"/>
          </a:xfrm>
        </p:grpSpPr>
        <p:sp>
          <p:nvSpPr>
            <p:cNvPr id="32" name="TextBox 32"/>
            <p:cNvSpPr txBox="1"/>
            <p:nvPr/>
          </p:nvSpPr>
          <p:spPr>
            <a:xfrm>
              <a:off x="0" y="2072940"/>
              <a:ext cx="7260337" cy="3009370"/>
            </a:xfrm>
            <a:prstGeom prst="rect">
              <a:avLst/>
            </a:prstGeom>
          </p:spPr>
          <p:txBody>
            <a:bodyPr lIns="0" tIns="0" rIns="0" bIns="0" rtlCol="0" anchor="t">
              <a:spAutoFit/>
            </a:bodyPr>
            <a:lstStyle/>
            <a:p>
              <a:pPr>
                <a:lnSpc>
                  <a:spcPts val="8800"/>
                </a:lnSpc>
              </a:pPr>
              <a:r>
                <a:rPr lang="en-US" sz="8000" spc="-240" dirty="0">
                  <a:solidFill>
                    <a:srgbClr val="3D4248"/>
                  </a:solidFill>
                  <a:latin typeface="Clear Sans Regular"/>
                </a:rPr>
                <a:t>General projects</a:t>
              </a:r>
            </a:p>
          </p:txBody>
        </p:sp>
        <p:grpSp>
          <p:nvGrpSpPr>
            <p:cNvPr id="33" name="Group 33"/>
            <p:cNvGrpSpPr/>
            <p:nvPr/>
          </p:nvGrpSpPr>
          <p:grpSpPr>
            <a:xfrm>
              <a:off x="0" y="0"/>
              <a:ext cx="1576109" cy="1576109"/>
              <a:chOff x="0" y="0"/>
              <a:chExt cx="6350000" cy="6350000"/>
            </a:xfrm>
          </p:grpSpPr>
          <p:sp>
            <p:nvSpPr>
              <p:cNvPr id="34" name="Freeform 3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sp>
        <p:nvSpPr>
          <p:cNvPr id="36" name="TextBox 13">
            <a:extLst>
              <a:ext uri="{FF2B5EF4-FFF2-40B4-BE49-F238E27FC236}">
                <a16:creationId xmlns:a16="http://schemas.microsoft.com/office/drawing/2014/main" id="{D708467C-CC1D-43E2-8E87-ADF02C936414}"/>
              </a:ext>
            </a:extLst>
          </p:cNvPr>
          <p:cNvSpPr txBox="1"/>
          <p:nvPr/>
        </p:nvSpPr>
        <p:spPr>
          <a:xfrm>
            <a:off x="9251048" y="2276742"/>
            <a:ext cx="6197632" cy="367024"/>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Linear Regression</a:t>
            </a:r>
          </a:p>
        </p:txBody>
      </p:sp>
      <p:sp>
        <p:nvSpPr>
          <p:cNvPr id="37" name="Freeform 16">
            <a:extLst>
              <a:ext uri="{FF2B5EF4-FFF2-40B4-BE49-F238E27FC236}">
                <a16:creationId xmlns:a16="http://schemas.microsoft.com/office/drawing/2014/main" id="{03A4B3DB-C44E-4187-B844-5DD4A290A6A8}"/>
              </a:ext>
            </a:extLst>
          </p:cNvPr>
          <p:cNvSpPr/>
          <p:nvPr/>
        </p:nvSpPr>
        <p:spPr>
          <a:xfrm>
            <a:off x="8614476" y="2298813"/>
            <a:ext cx="340275" cy="35686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sp>
        <p:nvSpPr>
          <p:cNvPr id="38" name="TextBox 13">
            <a:extLst>
              <a:ext uri="{FF2B5EF4-FFF2-40B4-BE49-F238E27FC236}">
                <a16:creationId xmlns:a16="http://schemas.microsoft.com/office/drawing/2014/main" id="{55E13147-A6B0-4216-84D7-C140769A00AF}"/>
              </a:ext>
            </a:extLst>
          </p:cNvPr>
          <p:cNvSpPr txBox="1"/>
          <p:nvPr/>
        </p:nvSpPr>
        <p:spPr>
          <a:xfrm>
            <a:off x="9264902" y="2931103"/>
            <a:ext cx="6197632" cy="367024"/>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Logistic Regression</a:t>
            </a:r>
          </a:p>
        </p:txBody>
      </p:sp>
      <p:sp>
        <p:nvSpPr>
          <p:cNvPr id="39" name="Freeform 16">
            <a:extLst>
              <a:ext uri="{FF2B5EF4-FFF2-40B4-BE49-F238E27FC236}">
                <a16:creationId xmlns:a16="http://schemas.microsoft.com/office/drawing/2014/main" id="{39DCA26E-27E6-4DA8-8CDF-C2F2D5CDE10B}"/>
              </a:ext>
            </a:extLst>
          </p:cNvPr>
          <p:cNvSpPr/>
          <p:nvPr/>
        </p:nvSpPr>
        <p:spPr>
          <a:xfrm>
            <a:off x="8614476" y="2953467"/>
            <a:ext cx="340275" cy="35686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nvGrpSpPr>
          <p:cNvPr id="41" name="Group 11">
            <a:extLst>
              <a:ext uri="{FF2B5EF4-FFF2-40B4-BE49-F238E27FC236}">
                <a16:creationId xmlns:a16="http://schemas.microsoft.com/office/drawing/2014/main" id="{902B68A8-EE74-432D-9F71-0986D217D332}"/>
              </a:ext>
            </a:extLst>
          </p:cNvPr>
          <p:cNvGrpSpPr/>
          <p:nvPr/>
        </p:nvGrpSpPr>
        <p:grpSpPr>
          <a:xfrm>
            <a:off x="8053094" y="3916026"/>
            <a:ext cx="7917859" cy="2454945"/>
            <a:chOff x="0" y="0"/>
            <a:chExt cx="2678387" cy="795392"/>
          </a:xfrm>
        </p:grpSpPr>
        <p:sp>
          <p:nvSpPr>
            <p:cNvPr id="45" name="Freeform 12">
              <a:extLst>
                <a:ext uri="{FF2B5EF4-FFF2-40B4-BE49-F238E27FC236}">
                  <a16:creationId xmlns:a16="http://schemas.microsoft.com/office/drawing/2014/main" id="{B7DE1F7D-CBD0-4A23-910C-32FEA498B377}"/>
                </a:ext>
              </a:extLst>
            </p:cNvPr>
            <p:cNvSpPr/>
            <p:nvPr/>
          </p:nvSpPr>
          <p:spPr>
            <a:xfrm>
              <a:off x="0" y="0"/>
              <a:ext cx="2678387" cy="795392"/>
            </a:xfrm>
            <a:custGeom>
              <a:avLst/>
              <a:gdLst/>
              <a:ahLst/>
              <a:cxnLst/>
              <a:rect l="l" t="t" r="r" b="b"/>
              <a:pathLst>
                <a:path w="2678387" h="795392">
                  <a:moveTo>
                    <a:pt x="2553927" y="795392"/>
                  </a:moveTo>
                  <a:lnTo>
                    <a:pt x="124460" y="795392"/>
                  </a:lnTo>
                  <a:cubicBezTo>
                    <a:pt x="55880" y="795392"/>
                    <a:pt x="0" y="739512"/>
                    <a:pt x="0" y="670932"/>
                  </a:cubicBezTo>
                  <a:lnTo>
                    <a:pt x="0" y="124460"/>
                  </a:lnTo>
                  <a:cubicBezTo>
                    <a:pt x="0" y="55880"/>
                    <a:pt x="55880" y="0"/>
                    <a:pt x="124460" y="0"/>
                  </a:cubicBezTo>
                  <a:lnTo>
                    <a:pt x="2553927" y="0"/>
                  </a:lnTo>
                  <a:cubicBezTo>
                    <a:pt x="2622507" y="0"/>
                    <a:pt x="2678387" y="55880"/>
                    <a:pt x="2678387" y="124460"/>
                  </a:cubicBezTo>
                  <a:lnTo>
                    <a:pt x="2678387" y="670932"/>
                  </a:lnTo>
                  <a:cubicBezTo>
                    <a:pt x="2678387" y="739512"/>
                    <a:pt x="2622507" y="795392"/>
                    <a:pt x="2553927" y="795392"/>
                  </a:cubicBezTo>
                  <a:close/>
                </a:path>
              </a:pathLst>
            </a:custGeom>
            <a:solidFill>
              <a:srgbClr val="FFFFFF"/>
            </a:solidFill>
          </p:spPr>
        </p:sp>
      </p:grpSp>
      <p:grpSp>
        <p:nvGrpSpPr>
          <p:cNvPr id="46" name="Group 10">
            <a:extLst>
              <a:ext uri="{FF2B5EF4-FFF2-40B4-BE49-F238E27FC236}">
                <a16:creationId xmlns:a16="http://schemas.microsoft.com/office/drawing/2014/main" id="{C2D2A757-3AE1-446C-846D-3867F2CE7DD3}"/>
              </a:ext>
            </a:extLst>
          </p:cNvPr>
          <p:cNvGrpSpPr/>
          <p:nvPr/>
        </p:nvGrpSpPr>
        <p:grpSpPr>
          <a:xfrm>
            <a:off x="8046167" y="6705080"/>
            <a:ext cx="7917859" cy="2454945"/>
            <a:chOff x="0" y="0"/>
            <a:chExt cx="10557145" cy="3135122"/>
          </a:xfrm>
        </p:grpSpPr>
        <p:grpSp>
          <p:nvGrpSpPr>
            <p:cNvPr id="47" name="Group 11">
              <a:extLst>
                <a:ext uri="{FF2B5EF4-FFF2-40B4-BE49-F238E27FC236}">
                  <a16:creationId xmlns:a16="http://schemas.microsoft.com/office/drawing/2014/main" id="{18096E90-ED0A-49AB-AAD8-A218631FFCE8}"/>
                </a:ext>
              </a:extLst>
            </p:cNvPr>
            <p:cNvGrpSpPr/>
            <p:nvPr/>
          </p:nvGrpSpPr>
          <p:grpSpPr>
            <a:xfrm>
              <a:off x="0" y="0"/>
              <a:ext cx="10557145" cy="3135122"/>
              <a:chOff x="0" y="0"/>
              <a:chExt cx="2678387" cy="795392"/>
            </a:xfrm>
          </p:grpSpPr>
          <p:sp>
            <p:nvSpPr>
              <p:cNvPr id="51" name="Freeform 12">
                <a:extLst>
                  <a:ext uri="{FF2B5EF4-FFF2-40B4-BE49-F238E27FC236}">
                    <a16:creationId xmlns:a16="http://schemas.microsoft.com/office/drawing/2014/main" id="{00775614-E164-4E9A-9063-B93799193147}"/>
                  </a:ext>
                </a:extLst>
              </p:cNvPr>
              <p:cNvSpPr/>
              <p:nvPr/>
            </p:nvSpPr>
            <p:spPr>
              <a:xfrm>
                <a:off x="0" y="0"/>
                <a:ext cx="2678387" cy="795392"/>
              </a:xfrm>
              <a:custGeom>
                <a:avLst/>
                <a:gdLst/>
                <a:ahLst/>
                <a:cxnLst/>
                <a:rect l="l" t="t" r="r" b="b"/>
                <a:pathLst>
                  <a:path w="2678387" h="795392">
                    <a:moveTo>
                      <a:pt x="2553927" y="795392"/>
                    </a:moveTo>
                    <a:lnTo>
                      <a:pt x="124460" y="795392"/>
                    </a:lnTo>
                    <a:cubicBezTo>
                      <a:pt x="55880" y="795392"/>
                      <a:pt x="0" y="739512"/>
                      <a:pt x="0" y="670932"/>
                    </a:cubicBezTo>
                    <a:lnTo>
                      <a:pt x="0" y="124460"/>
                    </a:lnTo>
                    <a:cubicBezTo>
                      <a:pt x="0" y="55880"/>
                      <a:pt x="55880" y="0"/>
                      <a:pt x="124460" y="0"/>
                    </a:cubicBezTo>
                    <a:lnTo>
                      <a:pt x="2553927" y="0"/>
                    </a:lnTo>
                    <a:cubicBezTo>
                      <a:pt x="2622507" y="0"/>
                      <a:pt x="2678387" y="55880"/>
                      <a:pt x="2678387" y="124460"/>
                    </a:cubicBezTo>
                    <a:lnTo>
                      <a:pt x="2678387" y="670932"/>
                    </a:lnTo>
                    <a:cubicBezTo>
                      <a:pt x="2678387" y="739512"/>
                      <a:pt x="2622507" y="795392"/>
                      <a:pt x="2553927" y="795392"/>
                    </a:cubicBezTo>
                    <a:close/>
                  </a:path>
                </a:pathLst>
              </a:custGeom>
              <a:solidFill>
                <a:srgbClr val="FFFFFF"/>
              </a:solidFill>
            </p:spPr>
          </p:sp>
        </p:grpSp>
        <p:sp>
          <p:nvSpPr>
            <p:cNvPr id="48" name="TextBox 13">
              <a:extLst>
                <a:ext uri="{FF2B5EF4-FFF2-40B4-BE49-F238E27FC236}">
                  <a16:creationId xmlns:a16="http://schemas.microsoft.com/office/drawing/2014/main" id="{32E3C98D-9AB0-4A2C-9ADC-75E02E1F4C06}"/>
                </a:ext>
              </a:extLst>
            </p:cNvPr>
            <p:cNvSpPr txBox="1"/>
            <p:nvPr/>
          </p:nvSpPr>
          <p:spPr>
            <a:xfrm>
              <a:off x="1606508" y="558988"/>
              <a:ext cx="8263509" cy="489365"/>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Time Series</a:t>
              </a:r>
            </a:p>
          </p:txBody>
        </p:sp>
        <p:grpSp>
          <p:nvGrpSpPr>
            <p:cNvPr id="49" name="Group 15">
              <a:extLst>
                <a:ext uri="{FF2B5EF4-FFF2-40B4-BE49-F238E27FC236}">
                  <a16:creationId xmlns:a16="http://schemas.microsoft.com/office/drawing/2014/main" id="{44A21590-87C1-4642-AA39-EF2269FBD0C0}"/>
                </a:ext>
              </a:extLst>
            </p:cNvPr>
            <p:cNvGrpSpPr/>
            <p:nvPr/>
          </p:nvGrpSpPr>
          <p:grpSpPr>
            <a:xfrm>
              <a:off x="738256" y="587548"/>
              <a:ext cx="455733" cy="455733"/>
              <a:chOff x="0" y="0"/>
              <a:chExt cx="6350000" cy="6350000"/>
            </a:xfrm>
          </p:grpSpPr>
          <p:sp>
            <p:nvSpPr>
              <p:cNvPr id="50" name="Freeform 16">
                <a:extLst>
                  <a:ext uri="{FF2B5EF4-FFF2-40B4-BE49-F238E27FC236}">
                    <a16:creationId xmlns:a16="http://schemas.microsoft.com/office/drawing/2014/main" id="{82762E38-6DE4-44E5-A0E9-7E7399C1D931}"/>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59" name="Group 10">
            <a:extLst>
              <a:ext uri="{FF2B5EF4-FFF2-40B4-BE49-F238E27FC236}">
                <a16:creationId xmlns:a16="http://schemas.microsoft.com/office/drawing/2014/main" id="{14E7D984-204D-4EAD-8FBB-D533D3D954D8}"/>
              </a:ext>
            </a:extLst>
          </p:cNvPr>
          <p:cNvGrpSpPr/>
          <p:nvPr/>
        </p:nvGrpSpPr>
        <p:grpSpPr>
          <a:xfrm>
            <a:off x="8073875" y="3866863"/>
            <a:ext cx="7917859" cy="2454945"/>
            <a:chOff x="0" y="0"/>
            <a:chExt cx="10557145" cy="3135122"/>
          </a:xfrm>
        </p:grpSpPr>
        <p:grpSp>
          <p:nvGrpSpPr>
            <p:cNvPr id="60" name="Group 11">
              <a:extLst>
                <a:ext uri="{FF2B5EF4-FFF2-40B4-BE49-F238E27FC236}">
                  <a16:creationId xmlns:a16="http://schemas.microsoft.com/office/drawing/2014/main" id="{256400B4-98E9-446A-AFA9-E8CA55EBF6E7}"/>
                </a:ext>
              </a:extLst>
            </p:cNvPr>
            <p:cNvGrpSpPr/>
            <p:nvPr/>
          </p:nvGrpSpPr>
          <p:grpSpPr>
            <a:xfrm>
              <a:off x="0" y="0"/>
              <a:ext cx="10557145" cy="3135122"/>
              <a:chOff x="0" y="0"/>
              <a:chExt cx="2678387" cy="795392"/>
            </a:xfrm>
          </p:grpSpPr>
          <p:sp>
            <p:nvSpPr>
              <p:cNvPr id="64" name="Freeform 12">
                <a:extLst>
                  <a:ext uri="{FF2B5EF4-FFF2-40B4-BE49-F238E27FC236}">
                    <a16:creationId xmlns:a16="http://schemas.microsoft.com/office/drawing/2014/main" id="{C27FB284-0790-4ACB-9436-3761DA380B49}"/>
                  </a:ext>
                </a:extLst>
              </p:cNvPr>
              <p:cNvSpPr/>
              <p:nvPr/>
            </p:nvSpPr>
            <p:spPr>
              <a:xfrm>
                <a:off x="0" y="0"/>
                <a:ext cx="2678387" cy="795392"/>
              </a:xfrm>
              <a:custGeom>
                <a:avLst/>
                <a:gdLst/>
                <a:ahLst/>
                <a:cxnLst/>
                <a:rect l="l" t="t" r="r" b="b"/>
                <a:pathLst>
                  <a:path w="2678387" h="795392">
                    <a:moveTo>
                      <a:pt x="2553927" y="795392"/>
                    </a:moveTo>
                    <a:lnTo>
                      <a:pt x="124460" y="795392"/>
                    </a:lnTo>
                    <a:cubicBezTo>
                      <a:pt x="55880" y="795392"/>
                      <a:pt x="0" y="739512"/>
                      <a:pt x="0" y="670932"/>
                    </a:cubicBezTo>
                    <a:lnTo>
                      <a:pt x="0" y="124460"/>
                    </a:lnTo>
                    <a:cubicBezTo>
                      <a:pt x="0" y="55880"/>
                      <a:pt x="55880" y="0"/>
                      <a:pt x="124460" y="0"/>
                    </a:cubicBezTo>
                    <a:lnTo>
                      <a:pt x="2553927" y="0"/>
                    </a:lnTo>
                    <a:cubicBezTo>
                      <a:pt x="2622507" y="0"/>
                      <a:pt x="2678387" y="55880"/>
                      <a:pt x="2678387" y="124460"/>
                    </a:cubicBezTo>
                    <a:lnTo>
                      <a:pt x="2678387" y="670932"/>
                    </a:lnTo>
                    <a:cubicBezTo>
                      <a:pt x="2678387" y="739512"/>
                      <a:pt x="2622507" y="795392"/>
                      <a:pt x="2553927" y="795392"/>
                    </a:cubicBezTo>
                    <a:close/>
                  </a:path>
                </a:pathLst>
              </a:custGeom>
              <a:solidFill>
                <a:srgbClr val="FFFFFF"/>
              </a:solidFill>
            </p:spPr>
            <p:txBody>
              <a:bodyPr/>
              <a:lstStyle/>
              <a:p>
                <a:endParaRPr lang="es-CO" dirty="0"/>
              </a:p>
            </p:txBody>
          </p:sp>
        </p:grpSp>
        <p:sp>
          <p:nvSpPr>
            <p:cNvPr id="61" name="TextBox 13">
              <a:extLst>
                <a:ext uri="{FF2B5EF4-FFF2-40B4-BE49-F238E27FC236}">
                  <a16:creationId xmlns:a16="http://schemas.microsoft.com/office/drawing/2014/main" id="{BD2E54A3-7150-438E-B74D-2732B7E1876E}"/>
                </a:ext>
              </a:extLst>
            </p:cNvPr>
            <p:cNvSpPr txBox="1"/>
            <p:nvPr/>
          </p:nvSpPr>
          <p:spPr>
            <a:xfrm>
              <a:off x="1606508" y="582970"/>
              <a:ext cx="8263509" cy="468713"/>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Decision Trees</a:t>
              </a:r>
            </a:p>
          </p:txBody>
        </p:sp>
        <p:grpSp>
          <p:nvGrpSpPr>
            <p:cNvPr id="62" name="Group 15">
              <a:extLst>
                <a:ext uri="{FF2B5EF4-FFF2-40B4-BE49-F238E27FC236}">
                  <a16:creationId xmlns:a16="http://schemas.microsoft.com/office/drawing/2014/main" id="{4E2F9339-CB3C-4FC3-BDFF-76ADE2EB6F24}"/>
                </a:ext>
              </a:extLst>
            </p:cNvPr>
            <p:cNvGrpSpPr/>
            <p:nvPr/>
          </p:nvGrpSpPr>
          <p:grpSpPr>
            <a:xfrm>
              <a:off x="739273" y="611530"/>
              <a:ext cx="453700" cy="455733"/>
              <a:chOff x="14175" y="334155"/>
              <a:chExt cx="6321668" cy="6350000"/>
            </a:xfrm>
          </p:grpSpPr>
          <p:sp>
            <p:nvSpPr>
              <p:cNvPr id="63" name="Freeform 16">
                <a:extLst>
                  <a:ext uri="{FF2B5EF4-FFF2-40B4-BE49-F238E27FC236}">
                    <a16:creationId xmlns:a16="http://schemas.microsoft.com/office/drawing/2014/main" id="{F02E0383-17B9-4FD5-BE09-093FB2DB6382}"/>
                  </a:ext>
                </a:extLst>
              </p:cNvPr>
              <p:cNvSpPr/>
              <p:nvPr/>
            </p:nvSpPr>
            <p:spPr>
              <a:xfrm>
                <a:off x="14175" y="334155"/>
                <a:ext cx="6321668"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sp>
        <p:nvSpPr>
          <p:cNvPr id="65" name="TextBox 13">
            <a:extLst>
              <a:ext uri="{FF2B5EF4-FFF2-40B4-BE49-F238E27FC236}">
                <a16:creationId xmlns:a16="http://schemas.microsoft.com/office/drawing/2014/main" id="{76D54848-361C-482C-AF58-5272B5194B21}"/>
              </a:ext>
            </a:extLst>
          </p:cNvPr>
          <p:cNvSpPr txBox="1"/>
          <p:nvPr/>
        </p:nvSpPr>
        <p:spPr>
          <a:xfrm>
            <a:off x="9264902" y="4940949"/>
            <a:ext cx="6197632" cy="367024"/>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Random Forest</a:t>
            </a:r>
          </a:p>
        </p:txBody>
      </p:sp>
      <p:sp>
        <p:nvSpPr>
          <p:cNvPr id="66" name="Freeform 16">
            <a:extLst>
              <a:ext uri="{FF2B5EF4-FFF2-40B4-BE49-F238E27FC236}">
                <a16:creationId xmlns:a16="http://schemas.microsoft.com/office/drawing/2014/main" id="{F55BF723-04C3-45BF-BDC6-C86F4918670B}"/>
              </a:ext>
            </a:extLst>
          </p:cNvPr>
          <p:cNvSpPr/>
          <p:nvPr/>
        </p:nvSpPr>
        <p:spPr>
          <a:xfrm>
            <a:off x="8628330" y="4963020"/>
            <a:ext cx="340275" cy="35686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sp>
        <p:nvSpPr>
          <p:cNvPr id="67" name="TextBox 13">
            <a:extLst>
              <a:ext uri="{FF2B5EF4-FFF2-40B4-BE49-F238E27FC236}">
                <a16:creationId xmlns:a16="http://schemas.microsoft.com/office/drawing/2014/main" id="{F84A7FFF-B526-409B-BB9C-7623DAB56670}"/>
              </a:ext>
            </a:extLst>
          </p:cNvPr>
          <p:cNvSpPr txBox="1"/>
          <p:nvPr/>
        </p:nvSpPr>
        <p:spPr>
          <a:xfrm>
            <a:off x="9278756" y="5595310"/>
            <a:ext cx="6197632" cy="367024"/>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Neuronal Networks</a:t>
            </a:r>
          </a:p>
        </p:txBody>
      </p:sp>
      <p:sp>
        <p:nvSpPr>
          <p:cNvPr id="68" name="Freeform 16">
            <a:extLst>
              <a:ext uri="{FF2B5EF4-FFF2-40B4-BE49-F238E27FC236}">
                <a16:creationId xmlns:a16="http://schemas.microsoft.com/office/drawing/2014/main" id="{D2EA0F9E-ADBD-44A4-9F53-3A7A44308E5C}"/>
              </a:ext>
            </a:extLst>
          </p:cNvPr>
          <p:cNvSpPr/>
          <p:nvPr/>
        </p:nvSpPr>
        <p:spPr>
          <a:xfrm>
            <a:off x="8628330" y="5617674"/>
            <a:ext cx="340275" cy="35686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nvGrpSpPr>
          <p:cNvPr id="69" name="Group 10">
            <a:extLst>
              <a:ext uri="{FF2B5EF4-FFF2-40B4-BE49-F238E27FC236}">
                <a16:creationId xmlns:a16="http://schemas.microsoft.com/office/drawing/2014/main" id="{0C21EE61-7384-430E-9D47-10A30561E02D}"/>
              </a:ext>
            </a:extLst>
          </p:cNvPr>
          <p:cNvGrpSpPr/>
          <p:nvPr/>
        </p:nvGrpSpPr>
        <p:grpSpPr>
          <a:xfrm>
            <a:off x="8073875" y="6782785"/>
            <a:ext cx="7917859" cy="2454945"/>
            <a:chOff x="0" y="0"/>
            <a:chExt cx="10557145" cy="3135122"/>
          </a:xfrm>
        </p:grpSpPr>
        <p:grpSp>
          <p:nvGrpSpPr>
            <p:cNvPr id="70" name="Group 11">
              <a:extLst>
                <a:ext uri="{FF2B5EF4-FFF2-40B4-BE49-F238E27FC236}">
                  <a16:creationId xmlns:a16="http://schemas.microsoft.com/office/drawing/2014/main" id="{9C0F49F9-32A4-4EDB-B1C5-5CEC2DDBE719}"/>
                </a:ext>
              </a:extLst>
            </p:cNvPr>
            <p:cNvGrpSpPr/>
            <p:nvPr/>
          </p:nvGrpSpPr>
          <p:grpSpPr>
            <a:xfrm>
              <a:off x="0" y="0"/>
              <a:ext cx="10557145" cy="3135122"/>
              <a:chOff x="0" y="0"/>
              <a:chExt cx="2678387" cy="795392"/>
            </a:xfrm>
          </p:grpSpPr>
          <p:sp>
            <p:nvSpPr>
              <p:cNvPr id="74" name="Freeform 12">
                <a:extLst>
                  <a:ext uri="{FF2B5EF4-FFF2-40B4-BE49-F238E27FC236}">
                    <a16:creationId xmlns:a16="http://schemas.microsoft.com/office/drawing/2014/main" id="{5BB2FE9E-6D01-4930-91FD-FB57EDBE8B31}"/>
                  </a:ext>
                </a:extLst>
              </p:cNvPr>
              <p:cNvSpPr/>
              <p:nvPr/>
            </p:nvSpPr>
            <p:spPr>
              <a:xfrm>
                <a:off x="0" y="0"/>
                <a:ext cx="2678387" cy="795392"/>
              </a:xfrm>
              <a:custGeom>
                <a:avLst/>
                <a:gdLst/>
                <a:ahLst/>
                <a:cxnLst/>
                <a:rect l="l" t="t" r="r" b="b"/>
                <a:pathLst>
                  <a:path w="2678387" h="795392">
                    <a:moveTo>
                      <a:pt x="2553927" y="795392"/>
                    </a:moveTo>
                    <a:lnTo>
                      <a:pt x="124460" y="795392"/>
                    </a:lnTo>
                    <a:cubicBezTo>
                      <a:pt x="55880" y="795392"/>
                      <a:pt x="0" y="739512"/>
                      <a:pt x="0" y="670932"/>
                    </a:cubicBezTo>
                    <a:lnTo>
                      <a:pt x="0" y="124460"/>
                    </a:lnTo>
                    <a:cubicBezTo>
                      <a:pt x="0" y="55880"/>
                      <a:pt x="55880" y="0"/>
                      <a:pt x="124460" y="0"/>
                    </a:cubicBezTo>
                    <a:lnTo>
                      <a:pt x="2553927" y="0"/>
                    </a:lnTo>
                    <a:cubicBezTo>
                      <a:pt x="2622507" y="0"/>
                      <a:pt x="2678387" y="55880"/>
                      <a:pt x="2678387" y="124460"/>
                    </a:cubicBezTo>
                    <a:lnTo>
                      <a:pt x="2678387" y="670932"/>
                    </a:lnTo>
                    <a:cubicBezTo>
                      <a:pt x="2678387" y="739512"/>
                      <a:pt x="2622507" y="795392"/>
                      <a:pt x="2553927" y="795392"/>
                    </a:cubicBezTo>
                    <a:close/>
                  </a:path>
                </a:pathLst>
              </a:custGeom>
              <a:solidFill>
                <a:srgbClr val="FFFFFF"/>
              </a:solidFill>
            </p:spPr>
            <p:txBody>
              <a:bodyPr/>
              <a:lstStyle/>
              <a:p>
                <a:endParaRPr lang="es-CO" dirty="0"/>
              </a:p>
            </p:txBody>
          </p:sp>
        </p:grpSp>
        <p:sp>
          <p:nvSpPr>
            <p:cNvPr id="71" name="TextBox 13">
              <a:extLst>
                <a:ext uri="{FF2B5EF4-FFF2-40B4-BE49-F238E27FC236}">
                  <a16:creationId xmlns:a16="http://schemas.microsoft.com/office/drawing/2014/main" id="{2E14E762-20D6-44CE-9E09-374A467117FB}"/>
                </a:ext>
              </a:extLst>
            </p:cNvPr>
            <p:cNvSpPr txBox="1"/>
            <p:nvPr/>
          </p:nvSpPr>
          <p:spPr>
            <a:xfrm>
              <a:off x="1606508" y="582970"/>
              <a:ext cx="8263509" cy="468713"/>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Clustering</a:t>
              </a:r>
            </a:p>
          </p:txBody>
        </p:sp>
        <p:grpSp>
          <p:nvGrpSpPr>
            <p:cNvPr id="72" name="Group 15">
              <a:extLst>
                <a:ext uri="{FF2B5EF4-FFF2-40B4-BE49-F238E27FC236}">
                  <a16:creationId xmlns:a16="http://schemas.microsoft.com/office/drawing/2014/main" id="{B851008D-8075-4777-A956-60C5C3645C49}"/>
                </a:ext>
              </a:extLst>
            </p:cNvPr>
            <p:cNvGrpSpPr/>
            <p:nvPr/>
          </p:nvGrpSpPr>
          <p:grpSpPr>
            <a:xfrm>
              <a:off x="739273" y="611530"/>
              <a:ext cx="453700" cy="455733"/>
              <a:chOff x="14175" y="334155"/>
              <a:chExt cx="6321668" cy="6350000"/>
            </a:xfrm>
          </p:grpSpPr>
          <p:sp>
            <p:nvSpPr>
              <p:cNvPr id="73" name="Freeform 16">
                <a:extLst>
                  <a:ext uri="{FF2B5EF4-FFF2-40B4-BE49-F238E27FC236}">
                    <a16:creationId xmlns:a16="http://schemas.microsoft.com/office/drawing/2014/main" id="{54F5A440-2202-4A21-A2CB-8E4CC0E33AF1}"/>
                  </a:ext>
                </a:extLst>
              </p:cNvPr>
              <p:cNvSpPr/>
              <p:nvPr/>
            </p:nvSpPr>
            <p:spPr>
              <a:xfrm>
                <a:off x="14175" y="334155"/>
                <a:ext cx="6321668"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sp>
        <p:nvSpPr>
          <p:cNvPr id="75" name="TextBox 13">
            <a:extLst>
              <a:ext uri="{FF2B5EF4-FFF2-40B4-BE49-F238E27FC236}">
                <a16:creationId xmlns:a16="http://schemas.microsoft.com/office/drawing/2014/main" id="{0E89C30E-CE39-44DC-84F5-7EE8D5C6A049}"/>
              </a:ext>
            </a:extLst>
          </p:cNvPr>
          <p:cNvSpPr txBox="1"/>
          <p:nvPr/>
        </p:nvSpPr>
        <p:spPr>
          <a:xfrm>
            <a:off x="9264902" y="7856871"/>
            <a:ext cx="6197632" cy="367024"/>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Dimensionality Reduction (SVD, PCA)</a:t>
            </a:r>
          </a:p>
        </p:txBody>
      </p:sp>
      <p:sp>
        <p:nvSpPr>
          <p:cNvPr id="76" name="Freeform 16">
            <a:extLst>
              <a:ext uri="{FF2B5EF4-FFF2-40B4-BE49-F238E27FC236}">
                <a16:creationId xmlns:a16="http://schemas.microsoft.com/office/drawing/2014/main" id="{9406E785-D494-43D2-AE96-0A9B7D882CCD}"/>
              </a:ext>
            </a:extLst>
          </p:cNvPr>
          <p:cNvSpPr/>
          <p:nvPr/>
        </p:nvSpPr>
        <p:spPr>
          <a:xfrm>
            <a:off x="8628330" y="7878942"/>
            <a:ext cx="340275" cy="35686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sp>
        <p:nvSpPr>
          <p:cNvPr id="77" name="TextBox 13">
            <a:extLst>
              <a:ext uri="{FF2B5EF4-FFF2-40B4-BE49-F238E27FC236}">
                <a16:creationId xmlns:a16="http://schemas.microsoft.com/office/drawing/2014/main" id="{318145FA-7F5A-48A5-B46A-D182B62D4E12}"/>
              </a:ext>
            </a:extLst>
          </p:cNvPr>
          <p:cNvSpPr txBox="1"/>
          <p:nvPr/>
        </p:nvSpPr>
        <p:spPr>
          <a:xfrm>
            <a:off x="9278756" y="8511232"/>
            <a:ext cx="6197632" cy="367024"/>
          </a:xfrm>
          <a:prstGeom prst="rect">
            <a:avLst/>
          </a:prstGeom>
        </p:spPr>
        <p:txBody>
          <a:bodyPr lIns="0" tIns="0" rIns="0" bIns="0" rtlCol="0" anchor="t">
            <a:spAutoFit/>
          </a:bodyPr>
          <a:lstStyle/>
          <a:p>
            <a:pPr>
              <a:lnSpc>
                <a:spcPts val="3079"/>
              </a:lnSpc>
              <a:spcBef>
                <a:spcPct val="0"/>
              </a:spcBef>
            </a:pPr>
            <a:r>
              <a:rPr lang="en-US" sz="2200" spc="-21" dirty="0">
                <a:solidFill>
                  <a:srgbClr val="6F8090"/>
                </a:solidFill>
                <a:latin typeface="Clear Sans Regular Bold"/>
              </a:rPr>
              <a:t>Optimization Problems (</a:t>
            </a:r>
            <a:r>
              <a:rPr lang="en-US" sz="2200" spc="-21" dirty="0" err="1">
                <a:solidFill>
                  <a:srgbClr val="6F8090"/>
                </a:solidFill>
                <a:latin typeface="Clear Sans Regular Bold"/>
              </a:rPr>
              <a:t>PuLP</a:t>
            </a:r>
            <a:r>
              <a:rPr lang="en-US" sz="2200" spc="-21" dirty="0">
                <a:solidFill>
                  <a:srgbClr val="6F8090"/>
                </a:solidFill>
                <a:latin typeface="Clear Sans Regular Bold"/>
              </a:rPr>
              <a:t>)</a:t>
            </a:r>
          </a:p>
        </p:txBody>
      </p:sp>
      <p:sp>
        <p:nvSpPr>
          <p:cNvPr id="78" name="Freeform 16">
            <a:extLst>
              <a:ext uri="{FF2B5EF4-FFF2-40B4-BE49-F238E27FC236}">
                <a16:creationId xmlns:a16="http://schemas.microsoft.com/office/drawing/2014/main" id="{C372354F-3E06-47BF-9CAD-724DE80DF014}"/>
              </a:ext>
            </a:extLst>
          </p:cNvPr>
          <p:cNvSpPr/>
          <p:nvPr/>
        </p:nvSpPr>
        <p:spPr>
          <a:xfrm>
            <a:off x="8628330" y="8533596"/>
            <a:ext cx="340275" cy="35686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sp>
        <p:nvSpPr>
          <p:cNvPr id="79" name="TextBox 16">
            <a:extLst>
              <a:ext uri="{FF2B5EF4-FFF2-40B4-BE49-F238E27FC236}">
                <a16:creationId xmlns:a16="http://schemas.microsoft.com/office/drawing/2014/main" id="{153CC5DC-D12C-4EF4-AFB5-E0DB6ADBCB3F}"/>
              </a:ext>
            </a:extLst>
          </p:cNvPr>
          <p:cNvSpPr txBox="1"/>
          <p:nvPr/>
        </p:nvSpPr>
        <p:spPr>
          <a:xfrm>
            <a:off x="10217895" y="9397409"/>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3849418" y="498393"/>
            <a:ext cx="10589163" cy="1128514"/>
            <a:chOff x="3516" y="-199963"/>
            <a:chExt cx="14118884" cy="1504685"/>
          </a:xfrm>
        </p:grpSpPr>
        <p:sp>
          <p:nvSpPr>
            <p:cNvPr id="32" name="TextBox 32"/>
            <p:cNvSpPr txBox="1"/>
            <p:nvPr/>
          </p:nvSpPr>
          <p:spPr>
            <a:xfrm>
              <a:off x="2696463" y="-199963"/>
              <a:ext cx="11425937" cy="1428938"/>
            </a:xfrm>
            <a:prstGeom prst="rect">
              <a:avLst/>
            </a:prstGeom>
          </p:spPr>
          <p:txBody>
            <a:bodyPr wrap="square" lIns="0" tIns="0" rIns="0" bIns="0" rtlCol="0" anchor="t">
              <a:spAutoFit/>
            </a:bodyPr>
            <a:lstStyle/>
            <a:p>
              <a:pPr>
                <a:lnSpc>
                  <a:spcPts val="8800"/>
                </a:lnSpc>
              </a:pPr>
              <a:r>
                <a:rPr lang="en-US" sz="6600" spc="-240" dirty="0">
                  <a:solidFill>
                    <a:srgbClr val="3D4248"/>
                  </a:solidFill>
                  <a:latin typeface="Clear Sans Regular"/>
                </a:rPr>
                <a:t>Upcoming projects</a:t>
              </a:r>
            </a:p>
          </p:txBody>
        </p:sp>
        <p:grpSp>
          <p:nvGrpSpPr>
            <p:cNvPr id="33" name="Group 33"/>
            <p:cNvGrpSpPr/>
            <p:nvPr/>
          </p:nvGrpSpPr>
          <p:grpSpPr>
            <a:xfrm>
              <a:off x="3516" y="0"/>
              <a:ext cx="1418884" cy="1304722"/>
              <a:chOff x="14166" y="0"/>
              <a:chExt cx="5716554" cy="5256608"/>
            </a:xfrm>
          </p:grpSpPr>
          <p:sp>
            <p:nvSpPr>
              <p:cNvPr id="34" name="Freeform 34"/>
              <p:cNvSpPr/>
              <p:nvPr/>
            </p:nvSpPr>
            <p:spPr>
              <a:xfrm>
                <a:off x="14166" y="0"/>
                <a:ext cx="5716554" cy="5256608"/>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pic>
        <p:nvPicPr>
          <p:cNvPr id="14" name="Imagen 13" descr="Diagrama&#10;&#10;Descripción generada automáticamente">
            <a:extLst>
              <a:ext uri="{FF2B5EF4-FFF2-40B4-BE49-F238E27FC236}">
                <a16:creationId xmlns:a16="http://schemas.microsoft.com/office/drawing/2014/main" id="{5D6932D2-C208-4AD3-9FD2-38A3EA87FD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5100" y="1853618"/>
            <a:ext cx="12877800" cy="7934989"/>
          </a:xfrm>
          <a:prstGeom prst="rect">
            <a:avLst/>
          </a:prstGeom>
        </p:spPr>
      </p:pic>
    </p:spTree>
    <p:extLst>
      <p:ext uri="{BB962C8B-B14F-4D97-AF65-F5344CB8AC3E}">
        <p14:creationId xmlns:p14="http://schemas.microsoft.com/office/powerpoint/2010/main" val="11753248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2675281" y="3636092"/>
            <a:ext cx="6123430" cy="2149888"/>
            <a:chOff x="0" y="-38100"/>
            <a:chExt cx="8164574" cy="2888067"/>
          </a:xfrm>
        </p:grpSpPr>
        <p:sp>
          <p:nvSpPr>
            <p:cNvPr id="10" name="TextBox 10"/>
            <p:cNvSpPr txBox="1"/>
            <p:nvPr/>
          </p:nvSpPr>
          <p:spPr>
            <a:xfrm>
              <a:off x="0" y="-38100"/>
              <a:ext cx="8164574" cy="534045"/>
            </a:xfrm>
            <a:prstGeom prst="rect">
              <a:avLst/>
            </a:prstGeom>
          </p:spPr>
          <p:txBody>
            <a:bodyPr lIns="0" tIns="0" rIns="0" bIns="0" rtlCol="0" anchor="t">
              <a:spAutoFit/>
            </a:bodyPr>
            <a:lstStyle/>
            <a:p>
              <a:pPr>
                <a:lnSpc>
                  <a:spcPts val="3079"/>
                </a:lnSpc>
                <a:spcBef>
                  <a:spcPct val="0"/>
                </a:spcBef>
              </a:pPr>
              <a:r>
                <a:rPr lang="en-US" sz="2800" spc="36" dirty="0">
                  <a:solidFill>
                    <a:srgbClr val="3D4248"/>
                  </a:solidFill>
                  <a:latin typeface="Clear Sans Regular"/>
                </a:rPr>
                <a:t>House Prices</a:t>
              </a:r>
            </a:p>
          </p:txBody>
        </p:sp>
        <p:sp>
          <p:nvSpPr>
            <p:cNvPr id="11" name="TextBox 11"/>
            <p:cNvSpPr txBox="1"/>
            <p:nvPr/>
          </p:nvSpPr>
          <p:spPr>
            <a:xfrm>
              <a:off x="0" y="892435"/>
              <a:ext cx="8164574" cy="1957532"/>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Now that you understand classification problems, it's time to look into regression.</a:t>
              </a:r>
            </a:p>
            <a:p>
              <a:pPr>
                <a:lnSpc>
                  <a:spcPts val="2880"/>
                </a:lnSpc>
              </a:pPr>
              <a:r>
                <a:rPr lang="en-US" sz="2000" spc="36" dirty="0">
                  <a:solidFill>
                    <a:srgbClr val="3D4248"/>
                  </a:solidFill>
                  <a:latin typeface="Clear Sans Regular"/>
                </a:rPr>
                <a:t>Here you'll predict the price of a house given its characteristics.</a:t>
              </a:r>
            </a:p>
          </p:txBody>
        </p:sp>
      </p:grpSp>
      <p:grpSp>
        <p:nvGrpSpPr>
          <p:cNvPr id="12" name="Group 12"/>
          <p:cNvGrpSpPr/>
          <p:nvPr/>
        </p:nvGrpSpPr>
        <p:grpSpPr>
          <a:xfrm>
            <a:off x="2675281" y="6163225"/>
            <a:ext cx="6123430" cy="2665444"/>
            <a:chOff x="0" y="-38100"/>
            <a:chExt cx="8164574" cy="3553923"/>
          </a:xfrm>
        </p:grpSpPr>
        <p:sp>
          <p:nvSpPr>
            <p:cNvPr id="13" name="TextBox 13"/>
            <p:cNvSpPr txBox="1"/>
            <p:nvPr/>
          </p:nvSpPr>
          <p:spPr>
            <a:xfrm>
              <a:off x="0" y="-38100"/>
              <a:ext cx="8164574" cy="530060"/>
            </a:xfrm>
            <a:prstGeom prst="rect">
              <a:avLst/>
            </a:prstGeom>
          </p:spPr>
          <p:txBody>
            <a:bodyPr lIns="0" tIns="0" rIns="0" bIns="0" rtlCol="0" anchor="t">
              <a:spAutoFit/>
            </a:bodyPr>
            <a:lstStyle/>
            <a:p>
              <a:pPr>
                <a:lnSpc>
                  <a:spcPts val="3079"/>
                </a:lnSpc>
                <a:spcBef>
                  <a:spcPct val="0"/>
                </a:spcBef>
              </a:pPr>
              <a:r>
                <a:rPr lang="en-US" sz="2800" spc="36" dirty="0">
                  <a:solidFill>
                    <a:srgbClr val="3D4248"/>
                  </a:solidFill>
                  <a:latin typeface="Clear Sans Regular"/>
                </a:rPr>
                <a:t>Mall Customer Segmentation Data</a:t>
              </a:r>
            </a:p>
          </p:txBody>
        </p:sp>
        <p:sp>
          <p:nvSpPr>
            <p:cNvPr id="14" name="TextBox 14"/>
            <p:cNvSpPr txBox="1"/>
            <p:nvPr/>
          </p:nvSpPr>
          <p:spPr>
            <a:xfrm>
              <a:off x="0" y="1077038"/>
              <a:ext cx="8164574" cy="2438785"/>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Now it's time to look into Unsupervised Learning techniques, and this dataset is a great start.</a:t>
              </a:r>
            </a:p>
            <a:p>
              <a:pPr>
                <a:lnSpc>
                  <a:spcPts val="2880"/>
                </a:lnSpc>
              </a:pPr>
              <a:r>
                <a:rPr lang="en-US" sz="2000" spc="36" dirty="0">
                  <a:solidFill>
                    <a:srgbClr val="3D4248"/>
                  </a:solidFill>
                  <a:latin typeface="Clear Sans Regular"/>
                </a:rPr>
                <a:t>Your goal here is to determine which customers are a good target for your marketing department.</a:t>
              </a:r>
            </a:p>
            <a:p>
              <a:pPr>
                <a:lnSpc>
                  <a:spcPts val="2880"/>
                </a:lnSpc>
              </a:pPr>
              <a:endParaRPr lang="en-US" sz="2000" spc="36" dirty="0">
                <a:solidFill>
                  <a:srgbClr val="3D4248"/>
                </a:solidFill>
                <a:latin typeface="Clear Sans Regular"/>
              </a:endParaRPr>
            </a:p>
          </p:txBody>
        </p:sp>
      </p:grpSp>
      <p:grpSp>
        <p:nvGrpSpPr>
          <p:cNvPr id="15" name="Group 15"/>
          <p:cNvGrpSpPr/>
          <p:nvPr/>
        </p:nvGrpSpPr>
        <p:grpSpPr>
          <a:xfrm>
            <a:off x="10354648" y="3636092"/>
            <a:ext cx="6123430" cy="1898183"/>
            <a:chOff x="0" y="-38100"/>
            <a:chExt cx="8164574" cy="2530910"/>
          </a:xfrm>
        </p:grpSpPr>
        <p:sp>
          <p:nvSpPr>
            <p:cNvPr id="16" name="TextBox 16"/>
            <p:cNvSpPr txBox="1"/>
            <p:nvPr/>
          </p:nvSpPr>
          <p:spPr>
            <a:xfrm>
              <a:off x="0" y="-38100"/>
              <a:ext cx="8164574" cy="530060"/>
            </a:xfrm>
            <a:prstGeom prst="rect">
              <a:avLst/>
            </a:prstGeom>
          </p:spPr>
          <p:txBody>
            <a:bodyPr lIns="0" tIns="0" rIns="0" bIns="0" rtlCol="0" anchor="t">
              <a:spAutoFit/>
            </a:bodyPr>
            <a:lstStyle/>
            <a:p>
              <a:pPr>
                <a:lnSpc>
                  <a:spcPts val="3079"/>
                </a:lnSpc>
                <a:spcBef>
                  <a:spcPct val="0"/>
                </a:spcBef>
              </a:pPr>
              <a:r>
                <a:rPr lang="en-US" sz="2800" spc="36" dirty="0">
                  <a:solidFill>
                    <a:srgbClr val="3D4248"/>
                  </a:solidFill>
                  <a:latin typeface="Clear Sans Regular"/>
                </a:rPr>
                <a:t>Wine Quality</a:t>
              </a:r>
            </a:p>
          </p:txBody>
        </p:sp>
        <p:sp>
          <p:nvSpPr>
            <p:cNvPr id="17" name="TextBox 17"/>
            <p:cNvSpPr txBox="1"/>
            <p:nvPr/>
          </p:nvSpPr>
          <p:spPr>
            <a:xfrm>
              <a:off x="0" y="1054039"/>
              <a:ext cx="8164574" cy="1438771"/>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Another classic problem where you can explore regression and classification algorithms is the Wine Quality challenge.</a:t>
              </a:r>
            </a:p>
          </p:txBody>
        </p:sp>
      </p:grpSp>
      <p:grpSp>
        <p:nvGrpSpPr>
          <p:cNvPr id="20" name="Group 20"/>
          <p:cNvGrpSpPr/>
          <p:nvPr/>
        </p:nvGrpSpPr>
        <p:grpSpPr>
          <a:xfrm>
            <a:off x="1905172" y="3664667"/>
            <a:ext cx="341800" cy="34180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nvGrpSpPr>
          <p:cNvPr id="22" name="Group 22"/>
          <p:cNvGrpSpPr/>
          <p:nvPr/>
        </p:nvGrpSpPr>
        <p:grpSpPr>
          <a:xfrm>
            <a:off x="9557630" y="3664667"/>
            <a:ext cx="341800" cy="34180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nvGrpSpPr>
          <p:cNvPr id="24" name="Group 24"/>
          <p:cNvGrpSpPr/>
          <p:nvPr/>
        </p:nvGrpSpPr>
        <p:grpSpPr>
          <a:xfrm>
            <a:off x="1905172" y="6191800"/>
            <a:ext cx="341800" cy="34180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26" name="TextBox 26"/>
          <p:cNvSpPr txBox="1"/>
          <p:nvPr/>
        </p:nvSpPr>
        <p:spPr>
          <a:xfrm>
            <a:off x="2732395" y="1655445"/>
            <a:ext cx="12823211" cy="1149350"/>
          </a:xfrm>
          <a:prstGeom prst="rect">
            <a:avLst/>
          </a:prstGeom>
        </p:spPr>
        <p:txBody>
          <a:bodyPr lIns="0" tIns="0" rIns="0" bIns="0" rtlCol="0" anchor="t">
            <a:spAutoFit/>
          </a:bodyPr>
          <a:lstStyle/>
          <a:p>
            <a:pPr algn="ctr">
              <a:lnSpc>
                <a:spcPts val="8800"/>
              </a:lnSpc>
            </a:pPr>
            <a:r>
              <a:rPr lang="en-US" sz="8000" spc="-240" dirty="0">
                <a:solidFill>
                  <a:srgbClr val="3D4248"/>
                </a:solidFill>
                <a:latin typeface="Clear Sans Regular"/>
              </a:rPr>
              <a:t>In-progress projects</a:t>
            </a:r>
          </a:p>
        </p:txBody>
      </p:sp>
      <p:grpSp>
        <p:nvGrpSpPr>
          <p:cNvPr id="27" name="Group 12">
            <a:extLst>
              <a:ext uri="{FF2B5EF4-FFF2-40B4-BE49-F238E27FC236}">
                <a16:creationId xmlns:a16="http://schemas.microsoft.com/office/drawing/2014/main" id="{FD5048BF-CA92-41C7-B9BF-06DB7EC29722}"/>
              </a:ext>
            </a:extLst>
          </p:cNvPr>
          <p:cNvGrpSpPr/>
          <p:nvPr/>
        </p:nvGrpSpPr>
        <p:grpSpPr>
          <a:xfrm>
            <a:off x="10361575" y="6149484"/>
            <a:ext cx="6123430" cy="2665444"/>
            <a:chOff x="0" y="-38100"/>
            <a:chExt cx="8164574" cy="3553923"/>
          </a:xfrm>
        </p:grpSpPr>
        <p:sp>
          <p:nvSpPr>
            <p:cNvPr id="28" name="TextBox 13">
              <a:extLst>
                <a:ext uri="{FF2B5EF4-FFF2-40B4-BE49-F238E27FC236}">
                  <a16:creationId xmlns:a16="http://schemas.microsoft.com/office/drawing/2014/main" id="{18438630-D40B-48C1-B535-383871761016}"/>
                </a:ext>
              </a:extLst>
            </p:cNvPr>
            <p:cNvSpPr txBox="1"/>
            <p:nvPr/>
          </p:nvSpPr>
          <p:spPr>
            <a:xfrm>
              <a:off x="0" y="-38100"/>
              <a:ext cx="8164574" cy="530060"/>
            </a:xfrm>
            <a:prstGeom prst="rect">
              <a:avLst/>
            </a:prstGeom>
          </p:spPr>
          <p:txBody>
            <a:bodyPr lIns="0" tIns="0" rIns="0" bIns="0" rtlCol="0" anchor="t">
              <a:spAutoFit/>
            </a:bodyPr>
            <a:lstStyle/>
            <a:p>
              <a:pPr>
                <a:lnSpc>
                  <a:spcPts val="3079"/>
                </a:lnSpc>
                <a:spcBef>
                  <a:spcPct val="0"/>
                </a:spcBef>
              </a:pPr>
              <a:r>
                <a:rPr lang="en-US" sz="2800" spc="36" dirty="0">
                  <a:solidFill>
                    <a:srgbClr val="3D4248"/>
                  </a:solidFill>
                  <a:latin typeface="Clear Sans Regular"/>
                </a:rPr>
                <a:t>The Walmart Challenge</a:t>
              </a:r>
            </a:p>
          </p:txBody>
        </p:sp>
        <p:sp>
          <p:nvSpPr>
            <p:cNvPr id="29" name="TextBox 14">
              <a:extLst>
                <a:ext uri="{FF2B5EF4-FFF2-40B4-BE49-F238E27FC236}">
                  <a16:creationId xmlns:a16="http://schemas.microsoft.com/office/drawing/2014/main" id="{8AC41034-1EE4-4C47-9D30-155BFE08ADE3}"/>
                </a:ext>
              </a:extLst>
            </p:cNvPr>
            <p:cNvSpPr txBox="1"/>
            <p:nvPr/>
          </p:nvSpPr>
          <p:spPr>
            <a:xfrm>
              <a:off x="0" y="1077038"/>
              <a:ext cx="8164574" cy="2438785"/>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Time series analysis is another big area covered by Machine Learning, and the Walmart dataset will get you started.</a:t>
              </a:r>
            </a:p>
            <a:p>
              <a:pPr>
                <a:lnSpc>
                  <a:spcPts val="2880"/>
                </a:lnSpc>
              </a:pPr>
              <a:r>
                <a:rPr lang="en-US" sz="2000" spc="36" dirty="0">
                  <a:solidFill>
                    <a:srgbClr val="3D4248"/>
                  </a:solidFill>
                  <a:latin typeface="Clear Sans Regular"/>
                </a:rPr>
                <a:t>Here you will be predicting Walmart's weekly sales based on past data.</a:t>
              </a:r>
            </a:p>
          </p:txBody>
        </p:sp>
      </p:grpSp>
      <p:grpSp>
        <p:nvGrpSpPr>
          <p:cNvPr id="30" name="Group 24">
            <a:extLst>
              <a:ext uri="{FF2B5EF4-FFF2-40B4-BE49-F238E27FC236}">
                <a16:creationId xmlns:a16="http://schemas.microsoft.com/office/drawing/2014/main" id="{7005337A-0A6F-4B16-B74A-58965B764426}"/>
              </a:ext>
            </a:extLst>
          </p:cNvPr>
          <p:cNvGrpSpPr/>
          <p:nvPr/>
        </p:nvGrpSpPr>
        <p:grpSpPr>
          <a:xfrm>
            <a:off x="9591466" y="6178059"/>
            <a:ext cx="341800" cy="341800"/>
            <a:chOff x="0" y="0"/>
            <a:chExt cx="6350000" cy="6350000"/>
          </a:xfrm>
        </p:grpSpPr>
        <p:sp>
          <p:nvSpPr>
            <p:cNvPr id="31" name="Freeform 25">
              <a:extLst>
                <a:ext uri="{FF2B5EF4-FFF2-40B4-BE49-F238E27FC236}">
                  <a16:creationId xmlns:a16="http://schemas.microsoft.com/office/drawing/2014/main" id="{13A0A5B9-A1BD-441F-B7F6-94F2C5AAEC44}"/>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32" name="TextBox 16">
            <a:extLst>
              <a:ext uri="{FF2B5EF4-FFF2-40B4-BE49-F238E27FC236}">
                <a16:creationId xmlns:a16="http://schemas.microsoft.com/office/drawing/2014/main" id="{2F0A0122-D210-4C4C-8B21-2B252E39B1BC}"/>
              </a:ext>
            </a:extLst>
          </p:cNvPr>
          <p:cNvSpPr txBox="1"/>
          <p:nvPr/>
        </p:nvSpPr>
        <p:spPr>
          <a:xfrm>
            <a:off x="10348128" y="9105330"/>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9" name="Group 9"/>
          <p:cNvGrpSpPr/>
          <p:nvPr/>
        </p:nvGrpSpPr>
        <p:grpSpPr>
          <a:xfrm>
            <a:off x="2675281" y="2435417"/>
            <a:ext cx="6123430" cy="2265814"/>
            <a:chOff x="0" y="-38100"/>
            <a:chExt cx="8164574" cy="1602134"/>
          </a:xfrm>
        </p:grpSpPr>
        <p:sp>
          <p:nvSpPr>
            <p:cNvPr id="10" name="TextBox 10"/>
            <p:cNvSpPr txBox="1"/>
            <p:nvPr/>
          </p:nvSpPr>
          <p:spPr>
            <a:xfrm>
              <a:off x="0" y="-38100"/>
              <a:ext cx="8164574" cy="1602134"/>
            </a:xfrm>
            <a:prstGeom prst="rect">
              <a:avLst/>
            </a:prstGeom>
          </p:spPr>
          <p:txBody>
            <a:bodyPr lIns="0" tIns="0" rIns="0" bIns="0" rtlCol="0" anchor="t">
              <a:spAutoFit/>
            </a:bodyPr>
            <a:lstStyle/>
            <a:p>
              <a:pPr>
                <a:lnSpc>
                  <a:spcPts val="3079"/>
                </a:lnSpc>
                <a:spcBef>
                  <a:spcPct val="0"/>
                </a:spcBef>
              </a:pPr>
              <a:r>
                <a:rPr lang="en-US" sz="2800" spc="36" dirty="0">
                  <a:solidFill>
                    <a:srgbClr val="3D4248"/>
                  </a:solidFill>
                  <a:latin typeface="Clear Sans Regular"/>
                </a:rPr>
                <a:t>Analyzing images of products on a production line to automatically classify them</a:t>
              </a:r>
            </a:p>
          </p:txBody>
        </p:sp>
        <p:sp>
          <p:nvSpPr>
            <p:cNvPr id="11" name="TextBox 11"/>
            <p:cNvSpPr txBox="1"/>
            <p:nvPr/>
          </p:nvSpPr>
          <p:spPr>
            <a:xfrm>
              <a:off x="0" y="892435"/>
              <a:ext cx="8164574" cy="504438"/>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This is image classification, typically performed using convolutional neuronal networks (CNN)</a:t>
              </a:r>
            </a:p>
          </p:txBody>
        </p:sp>
      </p:grpSp>
      <p:grpSp>
        <p:nvGrpSpPr>
          <p:cNvPr id="12" name="Group 12"/>
          <p:cNvGrpSpPr/>
          <p:nvPr/>
        </p:nvGrpSpPr>
        <p:grpSpPr>
          <a:xfrm>
            <a:off x="2668354" y="5548746"/>
            <a:ext cx="6123430" cy="2474739"/>
            <a:chOff x="0" y="-38100"/>
            <a:chExt cx="8164574" cy="2712092"/>
          </a:xfrm>
        </p:grpSpPr>
        <p:sp>
          <p:nvSpPr>
            <p:cNvPr id="13" name="TextBox 13"/>
            <p:cNvSpPr txBox="1"/>
            <p:nvPr/>
          </p:nvSpPr>
          <p:spPr>
            <a:xfrm>
              <a:off x="0" y="-38100"/>
              <a:ext cx="8164574" cy="871346"/>
            </a:xfrm>
            <a:prstGeom prst="rect">
              <a:avLst/>
            </a:prstGeom>
          </p:spPr>
          <p:txBody>
            <a:bodyPr lIns="0" tIns="0" rIns="0" bIns="0" rtlCol="0" anchor="t">
              <a:spAutoFit/>
            </a:bodyPr>
            <a:lstStyle/>
            <a:p>
              <a:pPr>
                <a:lnSpc>
                  <a:spcPts val="3079"/>
                </a:lnSpc>
                <a:spcBef>
                  <a:spcPct val="0"/>
                </a:spcBef>
              </a:pPr>
              <a:r>
                <a:rPr lang="en-US" sz="2800" spc="36" dirty="0">
                  <a:solidFill>
                    <a:srgbClr val="3D4248"/>
                  </a:solidFill>
                  <a:latin typeface="Clear Sans Regular"/>
                </a:rPr>
                <a:t>Forecasting company’s revenue next year.</a:t>
              </a:r>
            </a:p>
          </p:txBody>
        </p:sp>
        <p:sp>
          <p:nvSpPr>
            <p:cNvPr id="14" name="TextBox 14"/>
            <p:cNvSpPr txBox="1"/>
            <p:nvPr/>
          </p:nvSpPr>
          <p:spPr>
            <a:xfrm>
              <a:off x="0" y="1077038"/>
              <a:ext cx="8164574" cy="1596954"/>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This is a regression tasks, such as Linear Regression, Polynomial Regression, Regression SVM, </a:t>
              </a:r>
              <a:r>
                <a:rPr lang="en-US" sz="2000" spc="36" dirty="0" err="1">
                  <a:solidFill>
                    <a:srgbClr val="3D4248"/>
                  </a:solidFill>
                  <a:latin typeface="Clear Sans Regular"/>
                </a:rPr>
                <a:t>Ramdon</a:t>
              </a:r>
              <a:r>
                <a:rPr lang="en-US" sz="2000" spc="36" dirty="0">
                  <a:solidFill>
                    <a:srgbClr val="3D4248"/>
                  </a:solidFill>
                  <a:latin typeface="Clear Sans Regular"/>
                </a:rPr>
                <a:t> Forest or RNNs.</a:t>
              </a:r>
            </a:p>
            <a:p>
              <a:pPr>
                <a:lnSpc>
                  <a:spcPts val="2880"/>
                </a:lnSpc>
              </a:pPr>
              <a:endParaRPr lang="en-US" sz="2000" spc="36" dirty="0">
                <a:solidFill>
                  <a:srgbClr val="3D4248"/>
                </a:solidFill>
                <a:latin typeface="Clear Sans Regular"/>
              </a:endParaRPr>
            </a:p>
          </p:txBody>
        </p:sp>
      </p:grpSp>
      <p:grpSp>
        <p:nvGrpSpPr>
          <p:cNvPr id="15" name="Group 15"/>
          <p:cNvGrpSpPr/>
          <p:nvPr/>
        </p:nvGrpSpPr>
        <p:grpSpPr>
          <a:xfrm>
            <a:off x="10348128" y="2435418"/>
            <a:ext cx="6129950" cy="2029405"/>
            <a:chOff x="-8693" y="-38100"/>
            <a:chExt cx="8173267" cy="1657463"/>
          </a:xfrm>
        </p:grpSpPr>
        <p:sp>
          <p:nvSpPr>
            <p:cNvPr id="16" name="TextBox 16"/>
            <p:cNvSpPr txBox="1"/>
            <p:nvPr/>
          </p:nvSpPr>
          <p:spPr>
            <a:xfrm>
              <a:off x="0" y="-38100"/>
              <a:ext cx="8164574" cy="324684"/>
            </a:xfrm>
            <a:prstGeom prst="rect">
              <a:avLst/>
            </a:prstGeom>
          </p:spPr>
          <p:txBody>
            <a:bodyPr lIns="0" tIns="0" rIns="0" bIns="0" rtlCol="0" anchor="t">
              <a:spAutoFit/>
            </a:bodyPr>
            <a:lstStyle/>
            <a:p>
              <a:pPr>
                <a:lnSpc>
                  <a:spcPts val="3079"/>
                </a:lnSpc>
                <a:spcBef>
                  <a:spcPct val="0"/>
                </a:spcBef>
              </a:pPr>
              <a:r>
                <a:rPr lang="en-US" sz="2800" spc="36" dirty="0">
                  <a:solidFill>
                    <a:srgbClr val="3D4248"/>
                  </a:solidFill>
                  <a:latin typeface="Clear Sans Regular"/>
                </a:rPr>
                <a:t>Detecting tumors in brains scans</a:t>
              </a:r>
            </a:p>
          </p:txBody>
        </p:sp>
        <p:sp>
          <p:nvSpPr>
            <p:cNvPr id="17" name="TextBox 17"/>
            <p:cNvSpPr txBox="1"/>
            <p:nvPr/>
          </p:nvSpPr>
          <p:spPr>
            <a:xfrm>
              <a:off x="-8693" y="732975"/>
              <a:ext cx="8164575" cy="886388"/>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This is semantic segmentation. Where each pixel in the images is classified, typically using CNNs as well.</a:t>
              </a:r>
            </a:p>
          </p:txBody>
        </p:sp>
      </p:grpSp>
      <p:grpSp>
        <p:nvGrpSpPr>
          <p:cNvPr id="20" name="Group 20"/>
          <p:cNvGrpSpPr/>
          <p:nvPr/>
        </p:nvGrpSpPr>
        <p:grpSpPr>
          <a:xfrm>
            <a:off x="1915599" y="2435417"/>
            <a:ext cx="341800" cy="34180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nvGrpSpPr>
          <p:cNvPr id="22" name="Group 22"/>
          <p:cNvGrpSpPr/>
          <p:nvPr/>
        </p:nvGrpSpPr>
        <p:grpSpPr>
          <a:xfrm>
            <a:off x="9590704" y="2435417"/>
            <a:ext cx="341800" cy="34180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nvGrpSpPr>
          <p:cNvPr id="24" name="Group 24"/>
          <p:cNvGrpSpPr/>
          <p:nvPr/>
        </p:nvGrpSpPr>
        <p:grpSpPr>
          <a:xfrm>
            <a:off x="1916362" y="5548746"/>
            <a:ext cx="341800" cy="34180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26" name="TextBox 26"/>
          <p:cNvSpPr txBox="1"/>
          <p:nvPr/>
        </p:nvSpPr>
        <p:spPr>
          <a:xfrm>
            <a:off x="2732394" y="812165"/>
            <a:ext cx="12823211" cy="1149350"/>
          </a:xfrm>
          <a:prstGeom prst="rect">
            <a:avLst/>
          </a:prstGeom>
        </p:spPr>
        <p:txBody>
          <a:bodyPr lIns="0" tIns="0" rIns="0" bIns="0" rtlCol="0" anchor="t">
            <a:spAutoFit/>
          </a:bodyPr>
          <a:lstStyle/>
          <a:p>
            <a:pPr algn="ctr">
              <a:lnSpc>
                <a:spcPts val="8800"/>
              </a:lnSpc>
            </a:pPr>
            <a:r>
              <a:rPr lang="en-US" sz="8000" spc="-240" dirty="0">
                <a:solidFill>
                  <a:srgbClr val="3D4248"/>
                </a:solidFill>
                <a:latin typeface="Clear Sans Regular"/>
              </a:rPr>
              <a:t>Upcoming projects</a:t>
            </a:r>
          </a:p>
        </p:txBody>
      </p:sp>
      <p:grpSp>
        <p:nvGrpSpPr>
          <p:cNvPr id="27" name="Group 12">
            <a:extLst>
              <a:ext uri="{FF2B5EF4-FFF2-40B4-BE49-F238E27FC236}">
                <a16:creationId xmlns:a16="http://schemas.microsoft.com/office/drawing/2014/main" id="{FD5048BF-CA92-41C7-B9BF-06DB7EC29722}"/>
              </a:ext>
            </a:extLst>
          </p:cNvPr>
          <p:cNvGrpSpPr/>
          <p:nvPr/>
        </p:nvGrpSpPr>
        <p:grpSpPr>
          <a:xfrm>
            <a:off x="10354648" y="5548746"/>
            <a:ext cx="6123430" cy="1727163"/>
            <a:chOff x="0" y="-38100"/>
            <a:chExt cx="8164574" cy="1899877"/>
          </a:xfrm>
        </p:grpSpPr>
        <p:sp>
          <p:nvSpPr>
            <p:cNvPr id="28" name="TextBox 13">
              <a:extLst>
                <a:ext uri="{FF2B5EF4-FFF2-40B4-BE49-F238E27FC236}">
                  <a16:creationId xmlns:a16="http://schemas.microsoft.com/office/drawing/2014/main" id="{18438630-D40B-48C1-B535-383871761016}"/>
                </a:ext>
              </a:extLst>
            </p:cNvPr>
            <p:cNvSpPr txBox="1"/>
            <p:nvPr/>
          </p:nvSpPr>
          <p:spPr>
            <a:xfrm>
              <a:off x="0" y="-38100"/>
              <a:ext cx="8164574" cy="874597"/>
            </a:xfrm>
            <a:prstGeom prst="rect">
              <a:avLst/>
            </a:prstGeom>
          </p:spPr>
          <p:txBody>
            <a:bodyPr lIns="0" tIns="0" rIns="0" bIns="0" rtlCol="0" anchor="t">
              <a:spAutoFit/>
            </a:bodyPr>
            <a:lstStyle/>
            <a:p>
              <a:pPr>
                <a:lnSpc>
                  <a:spcPts val="3079"/>
                </a:lnSpc>
                <a:spcBef>
                  <a:spcPct val="0"/>
                </a:spcBef>
              </a:pPr>
              <a:r>
                <a:rPr lang="en-US" sz="2800" spc="36" dirty="0">
                  <a:solidFill>
                    <a:srgbClr val="3D4248"/>
                  </a:solidFill>
                  <a:latin typeface="Clear Sans Regular"/>
                </a:rPr>
                <a:t>Making your app react to voice commands</a:t>
              </a:r>
            </a:p>
          </p:txBody>
        </p:sp>
        <p:sp>
          <p:nvSpPr>
            <p:cNvPr id="29" name="TextBox 14">
              <a:extLst>
                <a:ext uri="{FF2B5EF4-FFF2-40B4-BE49-F238E27FC236}">
                  <a16:creationId xmlns:a16="http://schemas.microsoft.com/office/drawing/2014/main" id="{8AC41034-1EE4-4C47-9D30-155BFE08ADE3}"/>
                </a:ext>
              </a:extLst>
            </p:cNvPr>
            <p:cNvSpPr txBox="1"/>
            <p:nvPr/>
          </p:nvSpPr>
          <p:spPr>
            <a:xfrm>
              <a:off x="0" y="1077038"/>
              <a:ext cx="8164574" cy="784739"/>
            </a:xfrm>
            <a:prstGeom prst="rect">
              <a:avLst/>
            </a:prstGeom>
          </p:spPr>
          <p:txBody>
            <a:bodyPr lIns="0" tIns="0" rIns="0" bIns="0" rtlCol="0" anchor="t">
              <a:spAutoFit/>
            </a:bodyPr>
            <a:lstStyle/>
            <a:p>
              <a:pPr>
                <a:lnSpc>
                  <a:spcPts val="2880"/>
                </a:lnSpc>
              </a:pPr>
              <a:r>
                <a:rPr lang="en-US" sz="2000" spc="36" dirty="0">
                  <a:solidFill>
                    <a:srgbClr val="3D4248"/>
                  </a:solidFill>
                  <a:latin typeface="Clear Sans Regular"/>
                </a:rPr>
                <a:t>This is speech recognition, which requires processing audio samples.</a:t>
              </a:r>
            </a:p>
          </p:txBody>
        </p:sp>
      </p:grpSp>
      <p:grpSp>
        <p:nvGrpSpPr>
          <p:cNvPr id="30" name="Group 24">
            <a:extLst>
              <a:ext uri="{FF2B5EF4-FFF2-40B4-BE49-F238E27FC236}">
                <a16:creationId xmlns:a16="http://schemas.microsoft.com/office/drawing/2014/main" id="{7005337A-0A6F-4B16-B74A-58965B764426}"/>
              </a:ext>
            </a:extLst>
          </p:cNvPr>
          <p:cNvGrpSpPr/>
          <p:nvPr/>
        </p:nvGrpSpPr>
        <p:grpSpPr>
          <a:xfrm>
            <a:off x="9589942" y="5548746"/>
            <a:ext cx="341800" cy="341800"/>
            <a:chOff x="0" y="0"/>
            <a:chExt cx="6350000" cy="6350000"/>
          </a:xfrm>
        </p:grpSpPr>
        <p:sp>
          <p:nvSpPr>
            <p:cNvPr id="31" name="Freeform 25">
              <a:extLst>
                <a:ext uri="{FF2B5EF4-FFF2-40B4-BE49-F238E27FC236}">
                  <a16:creationId xmlns:a16="http://schemas.microsoft.com/office/drawing/2014/main" id="{13A0A5B9-A1BD-441F-B7F6-94F2C5AAEC44}"/>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32" name="TextBox 16">
            <a:extLst>
              <a:ext uri="{FF2B5EF4-FFF2-40B4-BE49-F238E27FC236}">
                <a16:creationId xmlns:a16="http://schemas.microsoft.com/office/drawing/2014/main" id="{2F0A0122-D210-4C4C-8B21-2B252E39B1BC}"/>
              </a:ext>
            </a:extLst>
          </p:cNvPr>
          <p:cNvSpPr txBox="1"/>
          <p:nvPr/>
        </p:nvSpPr>
        <p:spPr>
          <a:xfrm>
            <a:off x="10348128" y="9105330"/>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12658034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905000" y="612135"/>
            <a:ext cx="13097277" cy="1052917"/>
            <a:chOff x="3516" y="-166312"/>
            <a:chExt cx="12772409" cy="1725095"/>
          </a:xfrm>
        </p:grpSpPr>
        <p:sp>
          <p:nvSpPr>
            <p:cNvPr id="32" name="TextBox 32"/>
            <p:cNvSpPr txBox="1"/>
            <p:nvPr/>
          </p:nvSpPr>
          <p:spPr>
            <a:xfrm>
              <a:off x="1349988" y="-166312"/>
              <a:ext cx="11425937" cy="1725095"/>
            </a:xfrm>
            <a:prstGeom prst="rect">
              <a:avLst/>
            </a:prstGeom>
          </p:spPr>
          <p:txBody>
            <a:bodyPr wrap="square" lIns="0" tIns="0" rIns="0" bIns="0" rtlCol="0" anchor="t">
              <a:spAutoFit/>
            </a:bodyPr>
            <a:lstStyle/>
            <a:p>
              <a:pPr algn="ctr">
                <a:lnSpc>
                  <a:spcPts val="8800"/>
                </a:lnSpc>
              </a:pPr>
              <a:r>
                <a:rPr lang="en-US" sz="6600" spc="-240" dirty="0">
                  <a:solidFill>
                    <a:srgbClr val="3D4248"/>
                  </a:solidFill>
                  <a:latin typeface="Clear Sans Regular"/>
                </a:rPr>
                <a:t>What is a recommender system? </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715488" y="2986799"/>
            <a:ext cx="12857020" cy="2279626"/>
            <a:chOff x="-3682944" y="-256304"/>
            <a:chExt cx="11847518" cy="271624"/>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53420"/>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66723"/>
            </a:xfrm>
            <a:prstGeom prst="rect">
              <a:avLst/>
            </a:prstGeom>
          </p:spPr>
          <p:txBody>
            <a:bodyPr wrap="square" lIns="0" tIns="0" rIns="0" bIns="0" rtlCol="0" anchor="t">
              <a:spAutoFit/>
            </a:bodyPr>
            <a:lstStyle/>
            <a:p>
              <a:pPr algn="ctr">
                <a:lnSpc>
                  <a:spcPts val="2880"/>
                </a:lnSpc>
              </a:pPr>
              <a:endParaRPr lang="en-US" sz="4800" spc="36" dirty="0">
                <a:solidFill>
                  <a:srgbClr val="3D4248"/>
                </a:solidFill>
                <a:latin typeface="Clear Sans Regular"/>
              </a:endParaRPr>
            </a:p>
            <a:p>
              <a:pPr algn="ctr">
                <a:lnSpc>
                  <a:spcPts val="2880"/>
                </a:lnSpc>
              </a:pPr>
              <a:r>
                <a:rPr lang="en-US" sz="2800" spc="36" dirty="0">
                  <a:solidFill>
                    <a:srgbClr val="3D4248"/>
                  </a:solidFill>
                  <a:latin typeface="Clear Sans Regular"/>
                </a:rPr>
                <a:t>Recommender systems are pretty self-explanatory; as the name suggests, they are systems or techniques that recommend or suggest a particular product, service, or entity. However, these systems can be classified into the following two categories, based on their approach to providing recommendations</a:t>
              </a:r>
              <a:r>
                <a:rPr lang="en-US" sz="3200" spc="36" dirty="0">
                  <a:solidFill>
                    <a:srgbClr val="3D4248"/>
                  </a:solidFill>
                  <a:latin typeface="Clear Sans Regular"/>
                </a:rPr>
                <a:t>.</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pic>
        <p:nvPicPr>
          <p:cNvPr id="3074" name="Picture 2" descr="Full-Fledged Recommender System. The rapid rise in AI applications… | by  Murat Yalcin | Towards Data Science">
            <a:extLst>
              <a:ext uri="{FF2B5EF4-FFF2-40B4-BE49-F238E27FC236}">
                <a16:creationId xmlns:a16="http://schemas.microsoft.com/office/drawing/2014/main" id="{C994F862-A3D8-49F9-87CE-43C6D9098A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6563" y="5890373"/>
            <a:ext cx="6757558" cy="26016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08041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905000" y="612135"/>
            <a:ext cx="13097277" cy="1775256"/>
            <a:chOff x="3516" y="-166312"/>
            <a:chExt cx="12772409" cy="2908574"/>
          </a:xfrm>
        </p:grpSpPr>
        <p:sp>
          <p:nvSpPr>
            <p:cNvPr id="32" name="TextBox 32"/>
            <p:cNvSpPr txBox="1"/>
            <p:nvPr/>
          </p:nvSpPr>
          <p:spPr>
            <a:xfrm>
              <a:off x="1349988" y="-166312"/>
              <a:ext cx="11425937" cy="2908574"/>
            </a:xfrm>
            <a:prstGeom prst="rect">
              <a:avLst/>
            </a:prstGeom>
          </p:spPr>
          <p:txBody>
            <a:bodyPr wrap="square" lIns="0" tIns="0" rIns="0" bIns="0" rtlCol="0" anchor="t">
              <a:spAutoFit/>
            </a:bodyPr>
            <a:lstStyle/>
            <a:p>
              <a:pPr>
                <a:lnSpc>
                  <a:spcPts val="8800"/>
                </a:lnSpc>
              </a:pPr>
              <a:r>
                <a:rPr lang="en-US" sz="6600" spc="-240" dirty="0">
                  <a:solidFill>
                    <a:srgbClr val="3D4248"/>
                  </a:solidFill>
                  <a:latin typeface="Clear Sans Regular"/>
                </a:rPr>
                <a:t>List by  Louis-François Bouchard</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4225036" y="3238500"/>
            <a:ext cx="9837928" cy="2231380"/>
            <a:chOff x="-1857303" y="-191566"/>
            <a:chExt cx="10021877" cy="1750351"/>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1857303" y="-191566"/>
              <a:ext cx="10021877" cy="1750351"/>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Looking for interesting machine learning papers to read for the break or the new year? Here is a nicely curated list by </a:t>
              </a:r>
            </a:p>
            <a:p>
              <a:pPr>
                <a:lnSpc>
                  <a:spcPts val="2880"/>
                </a:lnSpc>
              </a:pPr>
              <a:r>
                <a:rPr lang="en-US" sz="2800" spc="36" dirty="0">
                  <a:solidFill>
                    <a:srgbClr val="3D4248"/>
                  </a:solidFill>
                  <a:latin typeface="Clear Sans Regular"/>
                </a:rPr>
                <a:t>Louis-François Bouchard.</a:t>
              </a:r>
            </a:p>
            <a:p>
              <a:pPr>
                <a:lnSpc>
                  <a:spcPts val="2880"/>
                </a:lnSpc>
              </a:pPr>
              <a:endParaRPr lang="en-US" sz="2800" spc="36" dirty="0">
                <a:solidFill>
                  <a:srgbClr val="3D4248"/>
                </a:solidFill>
                <a:latin typeface="Clear Sans Regular"/>
              </a:endParaRPr>
            </a:p>
            <a:p>
              <a:pPr>
                <a:lnSpc>
                  <a:spcPts val="2880"/>
                </a:lnSpc>
              </a:pPr>
              <a:r>
                <a:rPr lang="en-US" sz="2800" spc="36" dirty="0">
                  <a:solidFill>
                    <a:srgbClr val="3D4248"/>
                  </a:solidFill>
                  <a:latin typeface="Clear Sans Regular"/>
                </a:rPr>
                <a:t>It's a great list and I do see a few papers I have read myself on the list.</a:t>
              </a:r>
            </a:p>
          </p:txBody>
        </p:sp>
      </p:grpSp>
      <p:sp>
        <p:nvSpPr>
          <p:cNvPr id="18" name="TextBox 13">
            <a:extLst>
              <a:ext uri="{FF2B5EF4-FFF2-40B4-BE49-F238E27FC236}">
                <a16:creationId xmlns:a16="http://schemas.microsoft.com/office/drawing/2014/main" id="{2BBC2F14-47D2-4BB1-83B4-B2FB91AE63F7}"/>
              </a:ext>
            </a:extLst>
          </p:cNvPr>
          <p:cNvSpPr txBox="1"/>
          <p:nvPr/>
        </p:nvSpPr>
        <p:spPr>
          <a:xfrm>
            <a:off x="7315200" y="6972300"/>
            <a:ext cx="6197632" cy="410818"/>
          </a:xfrm>
          <a:prstGeom prst="rect">
            <a:avLst/>
          </a:prstGeom>
        </p:spPr>
        <p:txBody>
          <a:bodyPr wrap="square" lIns="0" tIns="0" rIns="0" bIns="0" rtlCol="0" anchor="t">
            <a:spAutoFit/>
          </a:bodyPr>
          <a:lstStyle/>
          <a:p>
            <a:pPr>
              <a:lnSpc>
                <a:spcPts val="3079"/>
              </a:lnSpc>
              <a:spcBef>
                <a:spcPct val="0"/>
              </a:spcBef>
            </a:pPr>
            <a:r>
              <a:rPr lang="en-US" sz="3600" spc="-21" dirty="0">
                <a:solidFill>
                  <a:srgbClr val="6F8090"/>
                </a:solidFill>
                <a:latin typeface="Clear Sans Regular Bold"/>
                <a:hlinkClick r:id="rId2"/>
              </a:rPr>
              <a:t>List on GitHub</a:t>
            </a:r>
            <a:endParaRPr lang="en-US" sz="3600" spc="-21" dirty="0">
              <a:solidFill>
                <a:srgbClr val="6F8090"/>
              </a:solidFill>
              <a:latin typeface="Clear Sans Regular Bold"/>
            </a:endParaRPr>
          </a:p>
        </p:txBody>
      </p:sp>
      <p:sp>
        <p:nvSpPr>
          <p:cNvPr id="19" name="Freeform 16">
            <a:extLst>
              <a:ext uri="{FF2B5EF4-FFF2-40B4-BE49-F238E27FC236}">
                <a16:creationId xmlns:a16="http://schemas.microsoft.com/office/drawing/2014/main" id="{2A05B100-E851-47CA-A277-2D2D4DD0A8DA}"/>
              </a:ext>
            </a:extLst>
          </p:cNvPr>
          <p:cNvSpPr/>
          <p:nvPr/>
        </p:nvSpPr>
        <p:spPr>
          <a:xfrm>
            <a:off x="6705600" y="6940706"/>
            <a:ext cx="457200" cy="410818"/>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extLst>
      <p:ext uri="{BB962C8B-B14F-4D97-AF65-F5344CB8AC3E}">
        <p14:creationId xmlns:p14="http://schemas.microsoft.com/office/powerpoint/2010/main" val="66078116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10" name="Group 10"/>
          <p:cNvGrpSpPr/>
          <p:nvPr/>
        </p:nvGrpSpPr>
        <p:grpSpPr>
          <a:xfrm>
            <a:off x="9144000" y="1812396"/>
            <a:ext cx="6210110" cy="2231380"/>
            <a:chOff x="0" y="-28560"/>
            <a:chExt cx="8280147" cy="2975172"/>
          </a:xfrm>
        </p:grpSpPr>
        <p:sp>
          <p:nvSpPr>
            <p:cNvPr id="11" name="TextBox 11"/>
            <p:cNvSpPr txBox="1"/>
            <p:nvPr/>
          </p:nvSpPr>
          <p:spPr>
            <a:xfrm>
              <a:off x="868252" y="-28560"/>
              <a:ext cx="7411895" cy="2975172"/>
            </a:xfrm>
            <a:prstGeom prst="rect">
              <a:avLst/>
            </a:prstGeom>
          </p:spPr>
          <p:txBody>
            <a:bodyPr lIns="0" tIns="0" rIns="0" bIns="0" rtlCol="0" anchor="t">
              <a:spAutoFit/>
            </a:bodyPr>
            <a:lstStyle/>
            <a:p>
              <a:pPr>
                <a:lnSpc>
                  <a:spcPts val="2880"/>
                </a:lnSpc>
                <a:spcBef>
                  <a:spcPct val="0"/>
                </a:spcBef>
              </a:pPr>
              <a:r>
                <a:rPr lang="en-US" sz="2800" spc="36" dirty="0" err="1">
                  <a:solidFill>
                    <a:srgbClr val="3D4248"/>
                  </a:solidFill>
                  <a:latin typeface="Clear Sans Regular"/>
                </a:rPr>
                <a:t>Banik</a:t>
              </a:r>
              <a:r>
                <a:rPr lang="en-US" sz="2800" spc="36" dirty="0">
                  <a:solidFill>
                    <a:srgbClr val="3D4248"/>
                  </a:solidFill>
                  <a:latin typeface="Clear Sans Regular"/>
                </a:rPr>
                <a:t>, R. (2018). Hands-On Recommendation Systems with Python: Start building powerful and personalized, recommendation engines with Python. </a:t>
              </a:r>
              <a:r>
                <a:rPr lang="en-US" sz="2800" spc="36" dirty="0" err="1">
                  <a:solidFill>
                    <a:srgbClr val="3D4248"/>
                  </a:solidFill>
                  <a:latin typeface="Clear Sans Regular"/>
                </a:rPr>
                <a:t>Packt</a:t>
              </a:r>
              <a:r>
                <a:rPr lang="en-US" sz="2800" spc="36" dirty="0">
                  <a:solidFill>
                    <a:srgbClr val="3D4248"/>
                  </a:solidFill>
                  <a:latin typeface="Clear Sans Regular"/>
                </a:rPr>
                <a:t> Publishing Ltd.</a:t>
              </a:r>
            </a:p>
          </p:txBody>
        </p:sp>
        <p:grpSp>
          <p:nvGrpSpPr>
            <p:cNvPr id="13" name="Group 13"/>
            <p:cNvGrpSpPr/>
            <p:nvPr/>
          </p:nvGrpSpPr>
          <p:grpSpPr>
            <a:xfrm>
              <a:off x="0" y="0"/>
              <a:ext cx="455733" cy="455733"/>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15"/>
          <p:cNvGrpSpPr/>
          <p:nvPr/>
        </p:nvGrpSpPr>
        <p:grpSpPr>
          <a:xfrm>
            <a:off x="9144000" y="4387070"/>
            <a:ext cx="6363397" cy="1115690"/>
            <a:chOff x="0" y="-38100"/>
            <a:chExt cx="8484530" cy="1487586"/>
          </a:xfrm>
        </p:grpSpPr>
        <p:sp>
          <p:nvSpPr>
            <p:cNvPr id="16" name="TextBox 16"/>
            <p:cNvSpPr txBox="1"/>
            <p:nvPr/>
          </p:nvSpPr>
          <p:spPr>
            <a:xfrm>
              <a:off x="868252" y="-38100"/>
              <a:ext cx="7616278" cy="1487586"/>
            </a:xfrm>
            <a:prstGeom prst="rect">
              <a:avLst/>
            </a:prstGeom>
          </p:spPr>
          <p:txBody>
            <a:bodyPr lIns="0" tIns="0" rIns="0" bIns="0" rtlCol="0" anchor="t">
              <a:spAutoFit/>
            </a:bodyPr>
            <a:lstStyle/>
            <a:p>
              <a:pPr>
                <a:lnSpc>
                  <a:spcPts val="2880"/>
                </a:lnSpc>
                <a:spcBef>
                  <a:spcPct val="0"/>
                </a:spcBef>
              </a:pPr>
              <a:r>
                <a:rPr lang="en-US" sz="2800" spc="36" dirty="0" err="1">
                  <a:solidFill>
                    <a:srgbClr val="3D4248"/>
                  </a:solidFill>
                  <a:latin typeface="Clear Sans Regular"/>
                </a:rPr>
                <a:t>Dangeti</a:t>
              </a:r>
              <a:r>
                <a:rPr lang="en-US" sz="2800" spc="36" dirty="0">
                  <a:solidFill>
                    <a:srgbClr val="3D4248"/>
                  </a:solidFill>
                  <a:latin typeface="Clear Sans Regular"/>
                </a:rPr>
                <a:t>, P. (2017). Statistics for machine learning. </a:t>
              </a:r>
              <a:r>
                <a:rPr lang="en-US" sz="2800" spc="36" dirty="0" err="1">
                  <a:solidFill>
                    <a:srgbClr val="3D4248"/>
                  </a:solidFill>
                  <a:latin typeface="Clear Sans Regular"/>
                </a:rPr>
                <a:t>Packt</a:t>
              </a:r>
              <a:r>
                <a:rPr lang="en-US" sz="2800" spc="36" dirty="0">
                  <a:solidFill>
                    <a:srgbClr val="3D4248"/>
                  </a:solidFill>
                  <a:latin typeface="Clear Sans Regular"/>
                </a:rPr>
                <a:t> Publishing Ltd.</a:t>
              </a:r>
            </a:p>
          </p:txBody>
        </p:sp>
        <p:grpSp>
          <p:nvGrpSpPr>
            <p:cNvPr id="18" name="Group 18"/>
            <p:cNvGrpSpPr/>
            <p:nvPr/>
          </p:nvGrpSpPr>
          <p:grpSpPr>
            <a:xfrm>
              <a:off x="0" y="0"/>
              <a:ext cx="455733" cy="455733"/>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20" name="Group 20"/>
          <p:cNvGrpSpPr/>
          <p:nvPr/>
        </p:nvGrpSpPr>
        <p:grpSpPr>
          <a:xfrm>
            <a:off x="9144000" y="6961744"/>
            <a:ext cx="6363397" cy="2231380"/>
            <a:chOff x="0" y="-28560"/>
            <a:chExt cx="8484530" cy="2975169"/>
          </a:xfrm>
        </p:grpSpPr>
        <p:sp>
          <p:nvSpPr>
            <p:cNvPr id="21" name="TextBox 21"/>
            <p:cNvSpPr txBox="1"/>
            <p:nvPr/>
          </p:nvSpPr>
          <p:spPr>
            <a:xfrm>
              <a:off x="868252" y="-28560"/>
              <a:ext cx="7616278" cy="2975169"/>
            </a:xfrm>
            <a:prstGeom prst="rect">
              <a:avLst/>
            </a:prstGeom>
          </p:spPr>
          <p:txBody>
            <a:bodyPr lIns="0" tIns="0" rIns="0" bIns="0" rtlCol="0" anchor="t">
              <a:spAutoFit/>
            </a:bodyPr>
            <a:lstStyle/>
            <a:p>
              <a:pPr>
                <a:lnSpc>
                  <a:spcPts val="2880"/>
                </a:lnSpc>
                <a:spcBef>
                  <a:spcPct val="0"/>
                </a:spcBef>
              </a:pPr>
              <a:r>
                <a:rPr lang="en-US" sz="2800" spc="36" dirty="0">
                  <a:solidFill>
                    <a:srgbClr val="3D4248"/>
                  </a:solidFill>
                  <a:latin typeface="Clear Sans Regular"/>
                </a:rPr>
                <a:t>How to Build a Recommender System, Medium</a:t>
              </a:r>
              <a:br>
                <a:rPr lang="en-US" sz="2800" spc="36" dirty="0">
                  <a:solidFill>
                    <a:srgbClr val="3D4248"/>
                  </a:solidFill>
                  <a:latin typeface="Clear Sans Regular"/>
                </a:rPr>
              </a:br>
              <a:r>
                <a:rPr lang="es-CO" sz="2800" spc="36" dirty="0">
                  <a:solidFill>
                    <a:srgbClr val="3D4248"/>
                  </a:solidFill>
                  <a:latin typeface="Clear Sans Regular"/>
                </a:rPr>
                <a:t>https://medium.com/datadriveninvestor/how-to-built-a-recommender-system-rs-616c988d64b2</a:t>
              </a:r>
              <a:endParaRPr lang="en-US" sz="2800" spc="36" dirty="0">
                <a:solidFill>
                  <a:srgbClr val="3D4248"/>
                </a:solidFill>
                <a:latin typeface="Clear Sans Regular"/>
              </a:endParaRPr>
            </a:p>
          </p:txBody>
        </p:sp>
        <p:grpSp>
          <p:nvGrpSpPr>
            <p:cNvPr id="23" name="Group 23"/>
            <p:cNvGrpSpPr/>
            <p:nvPr/>
          </p:nvGrpSpPr>
          <p:grpSpPr>
            <a:xfrm>
              <a:off x="0" y="0"/>
              <a:ext cx="455733" cy="455733"/>
              <a:chOff x="0" y="0"/>
              <a:chExt cx="6350000" cy="6350000"/>
            </a:xfrm>
          </p:grpSpPr>
          <p:sp>
            <p:nvSpPr>
              <p:cNvPr id="24" name="Freeform 2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sp>
        <p:nvSpPr>
          <p:cNvPr id="25" name="TextBox 25"/>
          <p:cNvSpPr txBox="1"/>
          <p:nvPr/>
        </p:nvSpPr>
        <p:spPr>
          <a:xfrm>
            <a:off x="1571024" y="3949700"/>
            <a:ext cx="5825229" cy="1128514"/>
          </a:xfrm>
          <a:prstGeom prst="rect">
            <a:avLst/>
          </a:prstGeom>
        </p:spPr>
        <p:txBody>
          <a:bodyPr lIns="0" tIns="0" rIns="0" bIns="0" rtlCol="0" anchor="t">
            <a:spAutoFit/>
          </a:bodyPr>
          <a:lstStyle/>
          <a:p>
            <a:pPr>
              <a:lnSpc>
                <a:spcPts val="8800"/>
              </a:lnSpc>
            </a:pPr>
            <a:r>
              <a:rPr lang="en-US" sz="8000" spc="-240" dirty="0">
                <a:solidFill>
                  <a:srgbClr val="3D4248"/>
                </a:solidFill>
                <a:latin typeface="Clear Sans Regular"/>
              </a:rPr>
              <a:t>References</a:t>
            </a:r>
          </a:p>
        </p:txBody>
      </p:sp>
      <p:sp>
        <p:nvSpPr>
          <p:cNvPr id="26" name="TextBox 16">
            <a:extLst>
              <a:ext uri="{FF2B5EF4-FFF2-40B4-BE49-F238E27FC236}">
                <a16:creationId xmlns:a16="http://schemas.microsoft.com/office/drawing/2014/main" id="{4924D16A-4BCF-4A06-A19B-56D5327CFF7F}"/>
              </a:ext>
            </a:extLst>
          </p:cNvPr>
          <p:cNvSpPr txBox="1"/>
          <p:nvPr/>
        </p:nvSpPr>
        <p:spPr>
          <a:xfrm>
            <a:off x="10439400" y="9486900"/>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7630" t="7941" r="10235" b="15290"/>
          <a:stretch>
            <a:fillRect/>
          </a:stretch>
        </p:blipFill>
        <p:spPr>
          <a:xfrm>
            <a:off x="4575313" y="2411178"/>
            <a:ext cx="4710632" cy="6595985"/>
          </a:xfrm>
          <a:prstGeom prst="rect">
            <a:avLst/>
          </a:prstGeom>
        </p:spPr>
      </p:pic>
      <p:pic>
        <p:nvPicPr>
          <p:cNvPr id="3" name="Picture 3"/>
          <p:cNvPicPr>
            <a:picLocks noChangeAspect="1"/>
          </p:cNvPicPr>
          <p:nvPr/>
        </p:nvPicPr>
        <p:blipFill>
          <a:blip r:embed="rId3"/>
          <a:srcRect t="4496" b="4496"/>
          <a:stretch>
            <a:fillRect/>
          </a:stretch>
        </p:blipFill>
        <p:spPr>
          <a:xfrm>
            <a:off x="-798552" y="2411178"/>
            <a:ext cx="4831847" cy="6595985"/>
          </a:xfrm>
          <a:prstGeom prst="rect">
            <a:avLst/>
          </a:prstGeom>
        </p:spPr>
      </p:pic>
      <p:grpSp>
        <p:nvGrpSpPr>
          <p:cNvPr id="4" name="Group 4"/>
          <p:cNvGrpSpPr/>
          <p:nvPr/>
        </p:nvGrpSpPr>
        <p:grpSpPr>
          <a:xfrm>
            <a:off x="10367178" y="2682456"/>
            <a:ext cx="5406164" cy="3837345"/>
            <a:chOff x="0" y="0"/>
            <a:chExt cx="7208218" cy="5116459"/>
          </a:xfrm>
        </p:grpSpPr>
        <p:grpSp>
          <p:nvGrpSpPr>
            <p:cNvPr id="5" name="Group 5"/>
            <p:cNvGrpSpPr/>
            <p:nvPr/>
          </p:nvGrpSpPr>
          <p:grpSpPr>
            <a:xfrm>
              <a:off x="0" y="0"/>
              <a:ext cx="1576109" cy="1576109"/>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sp>
          <p:nvSpPr>
            <p:cNvPr id="8" name="TextBox 8"/>
            <p:cNvSpPr txBox="1"/>
            <p:nvPr/>
          </p:nvSpPr>
          <p:spPr>
            <a:xfrm>
              <a:off x="0" y="2075867"/>
              <a:ext cx="7208218" cy="3040592"/>
            </a:xfrm>
            <a:prstGeom prst="rect">
              <a:avLst/>
            </a:prstGeom>
          </p:spPr>
          <p:txBody>
            <a:bodyPr lIns="0" tIns="0" rIns="0" bIns="0" rtlCol="0" anchor="t">
              <a:spAutoFit/>
            </a:bodyPr>
            <a:lstStyle/>
            <a:p>
              <a:pPr marL="0" lvl="0" indent="0">
                <a:lnSpc>
                  <a:spcPts val="8800"/>
                </a:lnSpc>
                <a:spcBef>
                  <a:spcPct val="0"/>
                </a:spcBef>
              </a:pPr>
              <a:r>
                <a:rPr lang="en-US" sz="8000" u="none" spc="-240">
                  <a:solidFill>
                    <a:srgbClr val="3D4248"/>
                  </a:solidFill>
                  <a:latin typeface="Clear Sans Regular"/>
                </a:rPr>
                <a:t>Thanks for listening!</a:t>
              </a:r>
            </a:p>
          </p:txBody>
        </p:sp>
      </p:grpSp>
      <p:grpSp>
        <p:nvGrpSpPr>
          <p:cNvPr id="10" name="Group 10"/>
          <p:cNvGrpSpPr/>
          <p:nvPr/>
        </p:nvGrpSpPr>
        <p:grpSpPr>
          <a:xfrm>
            <a:off x="16901160" y="1028700"/>
            <a:ext cx="358140" cy="358140"/>
            <a:chOff x="0" y="0"/>
            <a:chExt cx="477520" cy="477520"/>
          </a:xfrm>
        </p:grpSpPr>
        <p:grpSp>
          <p:nvGrpSpPr>
            <p:cNvPr id="11" name="Group 11"/>
            <p:cNvGrpSpPr/>
            <p:nvPr/>
          </p:nvGrpSpPr>
          <p:grpSpPr>
            <a:xfrm>
              <a:off x="0" y="0"/>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13" name="Group 13"/>
            <p:cNvGrpSpPr/>
            <p:nvPr/>
          </p:nvGrpSpPr>
          <p:grpSpPr>
            <a:xfrm>
              <a:off x="0" y="199964"/>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15" name="Group 15"/>
            <p:cNvGrpSpPr/>
            <p:nvPr/>
          </p:nvGrpSpPr>
          <p:grpSpPr>
            <a:xfrm>
              <a:off x="0" y="399927"/>
              <a:ext cx="477520" cy="77593"/>
              <a:chOff x="0" y="0"/>
              <a:chExt cx="1913890" cy="310990"/>
            </a:xfrm>
          </p:grpSpPr>
          <p:sp>
            <p:nvSpPr>
              <p:cNvPr id="16" name="Freeform 1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sp>
        <p:nvSpPr>
          <p:cNvPr id="18" name="TextBox 16">
            <a:extLst>
              <a:ext uri="{FF2B5EF4-FFF2-40B4-BE49-F238E27FC236}">
                <a16:creationId xmlns:a16="http://schemas.microsoft.com/office/drawing/2014/main" id="{B24E45D7-58D7-4F60-9E27-4FCA776ABC64}"/>
              </a:ext>
            </a:extLst>
          </p:cNvPr>
          <p:cNvSpPr txBox="1"/>
          <p:nvPr/>
        </p:nvSpPr>
        <p:spPr>
          <a:xfrm>
            <a:off x="10439400" y="9361176"/>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2181431"/>
            <a:chOff x="3516" y="-166312"/>
            <a:chExt cx="12772409" cy="3574048"/>
          </a:xfrm>
        </p:grpSpPr>
        <p:sp>
          <p:nvSpPr>
            <p:cNvPr id="32" name="TextBox 32"/>
            <p:cNvSpPr txBox="1"/>
            <p:nvPr/>
          </p:nvSpPr>
          <p:spPr>
            <a:xfrm>
              <a:off x="1349988" y="-166312"/>
              <a:ext cx="11425937" cy="3574048"/>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What can it do and not do?</a:t>
              </a:r>
            </a:p>
            <a:p>
              <a:pPr algn="ctr">
                <a:lnSpc>
                  <a:spcPts val="8800"/>
                </a:lnSpc>
              </a:pPr>
              <a:r>
                <a:rPr lang="en-US" sz="6000" spc="-240" dirty="0">
                  <a:solidFill>
                    <a:srgbClr val="3D4248"/>
                  </a:solidFill>
                  <a:latin typeface="Clear Sans Regular"/>
                </a:rPr>
                <a:t>Prediction Problem</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715488" y="2588102"/>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mc:AlternateContent xmlns:mc="http://schemas.openxmlformats.org/markup-compatibility/2006" xmlns:a14="http://schemas.microsoft.com/office/drawing/2010/main">
          <mc:Choice Requires="a14">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180222"/>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We are given a matrix of m users and n items. The value of the cell in the </a:t>
                  </a:r>
                  <a14:m>
                    <m:oMath xmlns:m="http://schemas.openxmlformats.org/officeDocument/2006/math">
                      <m:sSup>
                        <m:sSupPr>
                          <m:ctrlPr>
                            <a:rPr lang="en-US" sz="2800" i="1" spc="36">
                              <a:solidFill>
                                <a:srgbClr val="3D4248"/>
                              </a:solidFill>
                              <a:latin typeface="Cambria Math" panose="02040503050406030204" pitchFamily="18" charset="0"/>
                            </a:rPr>
                          </m:ctrlPr>
                        </m:sSupPr>
                        <m:e>
                          <m:r>
                            <a:rPr lang="es-CO" sz="2800" spc="36">
                              <a:solidFill>
                                <a:srgbClr val="3D4248"/>
                              </a:solidFill>
                              <a:latin typeface="Cambria Math" panose="02040503050406030204" pitchFamily="18" charset="0"/>
                            </a:rPr>
                            <m:t>𝑖</m:t>
                          </m:r>
                        </m:e>
                        <m:sup>
                          <m:r>
                            <a:rPr lang="es-CO" sz="2800" spc="36">
                              <a:solidFill>
                                <a:srgbClr val="3D4248"/>
                              </a:solidFill>
                              <a:latin typeface="Cambria Math" panose="02040503050406030204" pitchFamily="18" charset="0"/>
                            </a:rPr>
                            <m:t>𝑡h</m:t>
                          </m:r>
                        </m:sup>
                      </m:sSup>
                    </m:oMath>
                  </a14:m>
                  <a:r>
                    <a:rPr lang="en-US" sz="2800" spc="36" dirty="0">
                      <a:solidFill>
                        <a:srgbClr val="3D4248"/>
                      </a:solidFill>
                      <a:latin typeface="Clear Sans Regular"/>
                    </a:rPr>
                    <a:t> row and the </a:t>
                  </a:r>
                  <a14:m>
                    <m:oMath xmlns:m="http://schemas.openxmlformats.org/officeDocument/2006/math">
                      <m:sSup>
                        <m:sSupPr>
                          <m:ctrlPr>
                            <a:rPr lang="en-US" sz="2800" i="1" spc="36">
                              <a:solidFill>
                                <a:srgbClr val="3D4248"/>
                              </a:solidFill>
                              <a:latin typeface="Cambria Math" panose="02040503050406030204" pitchFamily="18" charset="0"/>
                            </a:rPr>
                          </m:ctrlPr>
                        </m:sSupPr>
                        <m:e>
                          <m:r>
                            <a:rPr lang="es-CO" sz="2800" spc="36">
                              <a:solidFill>
                                <a:srgbClr val="3D4248"/>
                              </a:solidFill>
                              <a:latin typeface="Cambria Math" panose="02040503050406030204" pitchFamily="18" charset="0"/>
                            </a:rPr>
                            <m:t>𝑗</m:t>
                          </m:r>
                        </m:e>
                        <m:sup>
                          <m:r>
                            <a:rPr lang="es-CO" sz="2800" spc="36">
                              <a:solidFill>
                                <a:srgbClr val="3D4248"/>
                              </a:solidFill>
                              <a:latin typeface="Cambria Math" panose="02040503050406030204" pitchFamily="18" charset="0"/>
                            </a:rPr>
                            <m:t>𝑡h</m:t>
                          </m:r>
                        </m:sup>
                      </m:sSup>
                    </m:oMath>
                  </a14:m>
                  <a:r>
                    <a:rPr lang="en-US" sz="2800" spc="36" dirty="0">
                      <a:solidFill>
                        <a:srgbClr val="3D4248"/>
                      </a:solidFill>
                      <a:latin typeface="Clear Sans Regular"/>
                    </a:rPr>
                    <a:t> column denotes the rating given by user </a:t>
                  </a:r>
                  <a:r>
                    <a:rPr lang="en-US" sz="2800" spc="36" dirty="0" err="1">
                      <a:solidFill>
                        <a:srgbClr val="3D4248"/>
                      </a:solidFill>
                      <a:latin typeface="Clear Sans Regular"/>
                    </a:rPr>
                    <a:t>i</a:t>
                  </a:r>
                  <a:r>
                    <a:rPr lang="en-US" sz="2800" spc="36" dirty="0">
                      <a:solidFill>
                        <a:srgbClr val="3D4248"/>
                      </a:solidFill>
                      <a:latin typeface="Clear Sans Regular"/>
                    </a:rPr>
                    <a:t> to item j. This value is usually denoted as </a:t>
                  </a:r>
                  <a14:m>
                    <m:oMath xmlns:m="http://schemas.openxmlformats.org/officeDocument/2006/math">
                      <m:sSub>
                        <m:sSubPr>
                          <m:ctrlPr>
                            <a:rPr lang="en-US" sz="2800" i="1" spc="36">
                              <a:solidFill>
                                <a:srgbClr val="3D4248"/>
                              </a:solidFill>
                              <a:latin typeface="Cambria Math" panose="02040503050406030204" pitchFamily="18" charset="0"/>
                            </a:rPr>
                          </m:ctrlPr>
                        </m:sSubPr>
                        <m:e>
                          <m:r>
                            <a:rPr lang="es-CO" sz="2800" spc="36">
                              <a:solidFill>
                                <a:srgbClr val="3D4248"/>
                              </a:solidFill>
                              <a:latin typeface="Cambria Math" panose="02040503050406030204" pitchFamily="18" charset="0"/>
                            </a:rPr>
                            <m:t>𝑟</m:t>
                          </m:r>
                        </m:e>
                        <m:sub>
                          <m:r>
                            <a:rPr lang="es-CO" sz="2800" spc="36">
                              <a:solidFill>
                                <a:srgbClr val="3D4248"/>
                              </a:solidFill>
                              <a:latin typeface="Cambria Math" panose="02040503050406030204" pitchFamily="18" charset="0"/>
                            </a:rPr>
                            <m:t>𝑖𝑗</m:t>
                          </m:r>
                        </m:sub>
                      </m:sSub>
                    </m:oMath>
                  </a14:m>
                  <a:endParaRPr lang="en-US" sz="2800" spc="36" dirty="0">
                    <a:solidFill>
                      <a:srgbClr val="3D4248"/>
                    </a:solidFill>
                    <a:latin typeface="Clear Sans Regular"/>
                  </a:endParaRPr>
                </a:p>
              </p:txBody>
            </p:sp>
          </mc:Choice>
          <mc:Fallback xmlns="">
            <p:sp>
              <p:nvSpPr>
                <p:cNvPr id="17" name="TextBox 11">
                  <a:extLst>
                    <a:ext uri="{FF2B5EF4-FFF2-40B4-BE49-F238E27FC236}">
                      <a16:creationId xmlns:a16="http://schemas.microsoft.com/office/drawing/2014/main" id="{A91E6625-D61C-4D04-A25F-A8324F8802BD}"/>
                    </a:ext>
                  </a:extLst>
                </p:cNvPr>
                <p:cNvSpPr txBox="1">
                  <a:spLocks noRot="1" noChangeAspect="1" noMove="1" noResize="1" noEditPoints="1" noAdjustHandles="1" noChangeArrowheads="1" noChangeShapeType="1" noTextEdit="1"/>
                </p:cNvSpPr>
                <p:nvPr/>
              </p:nvSpPr>
              <p:spPr>
                <a:xfrm>
                  <a:off x="-3682944" y="-256304"/>
                  <a:ext cx="11260246" cy="180222"/>
                </a:xfrm>
                <a:prstGeom prst="rect">
                  <a:avLst/>
                </a:prstGeom>
                <a:blipFill>
                  <a:blip r:embed="rId2"/>
                  <a:stretch>
                    <a:fillRect l="-1746" r="-2394" b="-11290"/>
                  </a:stretch>
                </a:blipFill>
              </p:spPr>
              <p:txBody>
                <a:bodyPr/>
                <a:lstStyle/>
                <a:p>
                  <a:r>
                    <a:rPr lang="es-CO">
                      <a:noFill/>
                    </a:rPr>
                    <a:t> </a:t>
                  </a:r>
                </a:p>
              </p:txBody>
            </p:sp>
          </mc:Fallback>
        </mc:AlternateContent>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pic>
        <p:nvPicPr>
          <p:cNvPr id="10" name="Imagen 9">
            <a:extLst>
              <a:ext uri="{FF2B5EF4-FFF2-40B4-BE49-F238E27FC236}">
                <a16:creationId xmlns:a16="http://schemas.microsoft.com/office/drawing/2014/main" id="{0B64AF1C-2C0C-4EBC-9A3A-FFEAA414EC0A}"/>
              </a:ext>
            </a:extLst>
          </p:cNvPr>
          <p:cNvPicPr>
            <a:picLocks noChangeAspect="1"/>
          </p:cNvPicPr>
          <p:nvPr/>
        </p:nvPicPr>
        <p:blipFill>
          <a:blip r:embed="rId3"/>
          <a:stretch>
            <a:fillRect/>
          </a:stretch>
        </p:blipFill>
        <p:spPr>
          <a:xfrm>
            <a:off x="3320356" y="4756680"/>
            <a:ext cx="4392672" cy="4964741"/>
          </a:xfrm>
          <a:prstGeom prst="rect">
            <a:avLst/>
          </a:prstGeom>
        </p:spPr>
      </p:pic>
      <p:grpSp>
        <p:nvGrpSpPr>
          <p:cNvPr id="21" name="Group 9">
            <a:extLst>
              <a:ext uri="{FF2B5EF4-FFF2-40B4-BE49-F238E27FC236}">
                <a16:creationId xmlns:a16="http://schemas.microsoft.com/office/drawing/2014/main" id="{7F0FC02B-A58C-4B86-A701-397C787E66BD}"/>
              </a:ext>
            </a:extLst>
          </p:cNvPr>
          <p:cNvGrpSpPr/>
          <p:nvPr/>
        </p:nvGrpSpPr>
        <p:grpSpPr>
          <a:xfrm>
            <a:off x="10023483" y="5278793"/>
            <a:ext cx="6553200"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mc:AlternateContent xmlns:mc="http://schemas.openxmlformats.org/markup-compatibility/2006" xmlns:a14="http://schemas.microsoft.com/office/drawing/2010/main">
          <mc:Choice Requires="a14">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333009"/>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This matrix has seven users rating six items. Therefore, m = 7 and n = 6.</a:t>
                  </a:r>
                </a:p>
                <a:p>
                  <a:pPr>
                    <a:lnSpc>
                      <a:spcPts val="2880"/>
                    </a:lnSpc>
                  </a:pPr>
                  <a:r>
                    <a:rPr lang="en-US" sz="2800" spc="36" dirty="0">
                      <a:solidFill>
                        <a:srgbClr val="3D4248"/>
                      </a:solidFill>
                      <a:latin typeface="Clear Sans Regular"/>
                    </a:rPr>
                    <a:t>User 1 has given the item 1 a rating of 4. Therefore, </a:t>
                  </a:r>
                  <a14:m>
                    <m:oMath xmlns:m="http://schemas.openxmlformats.org/officeDocument/2006/math">
                      <m:sSub>
                        <m:sSubPr>
                          <m:ctrlPr>
                            <a:rPr lang="en-US" sz="2800" i="1" spc="36" dirty="0" smtClean="0">
                              <a:solidFill>
                                <a:srgbClr val="3D4248"/>
                              </a:solidFill>
                              <a:latin typeface="Cambria Math" panose="02040503050406030204" pitchFamily="18" charset="0"/>
                            </a:rPr>
                          </m:ctrlPr>
                        </m:sSubPr>
                        <m:e>
                          <m:r>
                            <a:rPr lang="es-CO" sz="2800" b="0" i="1" spc="36" dirty="0" smtClean="0">
                              <a:solidFill>
                                <a:srgbClr val="3D4248"/>
                              </a:solidFill>
                              <a:latin typeface="Cambria Math" panose="02040503050406030204" pitchFamily="18" charset="0"/>
                            </a:rPr>
                            <m:t>𝑟</m:t>
                          </m:r>
                        </m:e>
                        <m:sub>
                          <m:r>
                            <a:rPr lang="es-CO" sz="2800" b="0" i="1" spc="36" dirty="0" smtClean="0">
                              <a:solidFill>
                                <a:srgbClr val="3D4248"/>
                              </a:solidFill>
                              <a:latin typeface="Cambria Math" panose="02040503050406030204" pitchFamily="18" charset="0"/>
                            </a:rPr>
                            <m:t>11</m:t>
                          </m:r>
                        </m:sub>
                      </m:sSub>
                    </m:oMath>
                  </a14:m>
                  <a:r>
                    <a:rPr lang="en-US" sz="2800" spc="36" dirty="0">
                      <a:solidFill>
                        <a:srgbClr val="3D4248"/>
                      </a:solidFill>
                      <a:latin typeface="Clear Sans Regular"/>
                    </a:rPr>
                    <a:t> = 4.</a:t>
                  </a:r>
                </a:p>
              </p:txBody>
            </p:sp>
          </mc:Choice>
          <mc:Fallback xmlns="">
            <p:sp>
              <p:nvSpPr>
                <p:cNvPr id="23" name="TextBox 11">
                  <a:extLst>
                    <a:ext uri="{FF2B5EF4-FFF2-40B4-BE49-F238E27FC236}">
                      <a16:creationId xmlns:a16="http://schemas.microsoft.com/office/drawing/2014/main" id="{246B85B2-F8B9-41CB-ACFC-752038F43567}"/>
                    </a:ext>
                  </a:extLst>
                </p:cNvPr>
                <p:cNvSpPr txBox="1">
                  <a:spLocks noRot="1" noChangeAspect="1" noMove="1" noResize="1" noEditPoints="1" noAdjustHandles="1" noChangeArrowheads="1" noChangeShapeType="1" noTextEdit="1"/>
                </p:cNvSpPr>
                <p:nvPr/>
              </p:nvSpPr>
              <p:spPr>
                <a:xfrm>
                  <a:off x="-1857303" y="-191566"/>
                  <a:ext cx="10021877" cy="333009"/>
                </a:xfrm>
                <a:prstGeom prst="rect">
                  <a:avLst/>
                </a:prstGeom>
                <a:blipFill>
                  <a:blip r:embed="rId4"/>
                  <a:stretch>
                    <a:fillRect l="-3256" t="-10656" r="-930" b="-13934"/>
                  </a:stretch>
                </a:blipFill>
              </p:spPr>
              <p:txBody>
                <a:bodyPr/>
                <a:lstStyle/>
                <a:p>
                  <a:r>
                    <a:rPr lang="es-CO">
                      <a:noFill/>
                    </a:rPr>
                    <a:t> </a:t>
                  </a:r>
                </a:p>
              </p:txBody>
            </p:sp>
          </mc:Fallback>
        </mc:AlternateContent>
      </p:grpSp>
    </p:spTree>
    <p:extLst>
      <p:ext uri="{BB962C8B-B14F-4D97-AF65-F5344CB8AC3E}">
        <p14:creationId xmlns:p14="http://schemas.microsoft.com/office/powerpoint/2010/main" val="3794213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837919" y="465508"/>
            <a:ext cx="13097277" cy="1034129"/>
            <a:chOff x="3516" y="-166312"/>
            <a:chExt cx="12772409" cy="1694313"/>
          </a:xfrm>
        </p:grpSpPr>
        <p:sp>
          <p:nvSpPr>
            <p:cNvPr id="32" name="TextBox 32"/>
            <p:cNvSpPr txBox="1"/>
            <p:nvPr/>
          </p:nvSpPr>
          <p:spPr>
            <a:xfrm>
              <a:off x="1349988" y="-166312"/>
              <a:ext cx="11425937" cy="1694313"/>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Ranking Problem</a:t>
              </a:r>
            </a:p>
          </p:txBody>
        </p:sp>
        <p:grpSp>
          <p:nvGrpSpPr>
            <p:cNvPr id="33" name="Group 33"/>
            <p:cNvGrpSpPr/>
            <p:nvPr/>
          </p:nvGrpSpPr>
          <p:grpSpPr>
            <a:xfrm>
              <a:off x="3516" y="0"/>
              <a:ext cx="891719" cy="1260731"/>
              <a:chOff x="14166" y="0"/>
              <a:chExt cx="3592653" cy="5079372"/>
            </a:xfrm>
          </p:grpSpPr>
          <p:sp>
            <p:nvSpPr>
              <p:cNvPr id="34" name="Freeform 34"/>
              <p:cNvSpPr/>
              <p:nvPr/>
            </p:nvSpPr>
            <p:spPr>
              <a:xfrm>
                <a:off x="14166" y="0"/>
                <a:ext cx="3592653" cy="5079372"/>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971800" y="1904087"/>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221563"/>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Imagine you are Airbnb, much like the preceding example. Your user has input the specific things they are looking for in their host and the space (such as their location, and budget). You want to display the top 10 results that satisfy those aforementioned conditions.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8953774"/>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404489" y="3771516"/>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grpSp>
        <p:nvGrpSpPr>
          <p:cNvPr id="21" name="Group 9">
            <a:extLst>
              <a:ext uri="{FF2B5EF4-FFF2-40B4-BE49-F238E27FC236}">
                <a16:creationId xmlns:a16="http://schemas.microsoft.com/office/drawing/2014/main" id="{7F0FC02B-A58C-4B86-A701-397C787E66BD}"/>
              </a:ext>
            </a:extLst>
          </p:cNvPr>
          <p:cNvGrpSpPr/>
          <p:nvPr/>
        </p:nvGrpSpPr>
        <p:grpSpPr>
          <a:xfrm>
            <a:off x="10347960" y="5250186"/>
            <a:ext cx="6553200" cy="2125103"/>
            <a:chOff x="-1857303" y="-191566"/>
            <a:chExt cx="10021877" cy="475722"/>
          </a:xfrm>
        </p:grpSpPr>
        <p:sp>
          <p:nvSpPr>
            <p:cNvPr id="22" name="TextBox 10">
              <a:extLst>
                <a:ext uri="{FF2B5EF4-FFF2-40B4-BE49-F238E27FC236}">
                  <a16:creationId xmlns:a16="http://schemas.microsoft.com/office/drawing/2014/main" id="{FEEFE18D-C0E1-4DF0-80C4-C8B2412ACE02}"/>
                </a:ext>
              </a:extLst>
            </p:cNvPr>
            <p:cNvSpPr txBox="1"/>
            <p:nvPr/>
          </p:nvSpPr>
          <p:spPr>
            <a:xfrm>
              <a:off x="0" y="-38100"/>
              <a:ext cx="8164574" cy="322256"/>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23" name="TextBox 11">
              <a:extLst>
                <a:ext uri="{FF2B5EF4-FFF2-40B4-BE49-F238E27FC236}">
                  <a16:creationId xmlns:a16="http://schemas.microsoft.com/office/drawing/2014/main" id="{246B85B2-F8B9-41CB-ACFC-752038F43567}"/>
                </a:ext>
              </a:extLst>
            </p:cNvPr>
            <p:cNvSpPr txBox="1"/>
            <p:nvPr/>
          </p:nvSpPr>
          <p:spPr>
            <a:xfrm>
              <a:off x="-1857303" y="-191566"/>
              <a:ext cx="10021877" cy="249756"/>
            </a:xfrm>
            <a:prstGeom prst="rect">
              <a:avLst/>
            </a:prstGeom>
          </p:spPr>
          <p:txBody>
            <a:bodyPr wrap="square" lIns="0" tIns="0" rIns="0" bIns="0" rtlCol="0" anchor="t">
              <a:spAutoFit/>
            </a:bodyPr>
            <a:lstStyle/>
            <a:p>
              <a:pPr>
                <a:lnSpc>
                  <a:spcPts val="2880"/>
                </a:lnSpc>
              </a:pPr>
              <a:r>
                <a:rPr lang="en-US" sz="2800" spc="36" dirty="0">
                  <a:solidFill>
                    <a:srgbClr val="3D4248"/>
                  </a:solidFill>
                  <a:latin typeface="Clear Sans Regular"/>
                </a:rPr>
                <a:t>If we are able to predict missing values, we can extract the top values and display them as our results.</a:t>
              </a:r>
            </a:p>
          </p:txBody>
        </p:sp>
      </p:grpSp>
      <p:pic>
        <p:nvPicPr>
          <p:cNvPr id="11" name="Imagen 10">
            <a:extLst>
              <a:ext uri="{FF2B5EF4-FFF2-40B4-BE49-F238E27FC236}">
                <a16:creationId xmlns:a16="http://schemas.microsoft.com/office/drawing/2014/main" id="{4F564260-C562-4A97-82AF-D74E8D2A45EB}"/>
              </a:ext>
            </a:extLst>
          </p:cNvPr>
          <p:cNvPicPr>
            <a:picLocks noChangeAspect="1"/>
          </p:cNvPicPr>
          <p:nvPr/>
        </p:nvPicPr>
        <p:blipFill>
          <a:blip r:embed="rId2"/>
          <a:stretch>
            <a:fillRect/>
          </a:stretch>
        </p:blipFill>
        <p:spPr>
          <a:xfrm>
            <a:off x="1124347" y="4168022"/>
            <a:ext cx="8616378" cy="4801772"/>
          </a:xfrm>
          <a:prstGeom prst="rect">
            <a:avLst/>
          </a:prstGeom>
        </p:spPr>
      </p:pic>
    </p:spTree>
    <p:extLst>
      <p:ext uri="{BB962C8B-B14F-4D97-AF65-F5344CB8AC3E}">
        <p14:creationId xmlns:p14="http://schemas.microsoft.com/office/powerpoint/2010/main" val="1878081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7F6F4"/>
        </a:solidFill>
        <a:effectLst/>
      </p:bgPr>
    </p:bg>
    <p:spTree>
      <p:nvGrpSpPr>
        <p:cNvPr id="1" name=""/>
        <p:cNvGrpSpPr/>
        <p:nvPr/>
      </p:nvGrpSpPr>
      <p:grpSpPr>
        <a:xfrm>
          <a:off x="0" y="0"/>
          <a:ext cx="0" cy="0"/>
          <a:chOff x="0" y="0"/>
          <a:chExt cx="0" cy="0"/>
        </a:xfrm>
      </p:grpSpPr>
      <p:grpSp>
        <p:nvGrpSpPr>
          <p:cNvPr id="2" name="Group 2"/>
          <p:cNvGrpSpPr/>
          <p:nvPr/>
        </p:nvGrpSpPr>
        <p:grpSpPr>
          <a:xfrm>
            <a:off x="16901160" y="1028700"/>
            <a:ext cx="358140" cy="358140"/>
            <a:chOff x="0" y="0"/>
            <a:chExt cx="477520" cy="477520"/>
          </a:xfrm>
        </p:grpSpPr>
        <p:grpSp>
          <p:nvGrpSpPr>
            <p:cNvPr id="3" name="Group 3"/>
            <p:cNvGrpSpPr/>
            <p:nvPr/>
          </p:nvGrpSpPr>
          <p:grpSpPr>
            <a:xfrm>
              <a:off x="0" y="0"/>
              <a:ext cx="477520" cy="77593"/>
              <a:chOff x="0" y="0"/>
              <a:chExt cx="1913890" cy="310990"/>
            </a:xfrm>
          </p:grpSpPr>
          <p:sp>
            <p:nvSpPr>
              <p:cNvPr id="4" name="Freeform 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5" name="Group 5"/>
            <p:cNvGrpSpPr/>
            <p:nvPr/>
          </p:nvGrpSpPr>
          <p:grpSpPr>
            <a:xfrm>
              <a:off x="0" y="199964"/>
              <a:ext cx="477520" cy="77593"/>
              <a:chOff x="0" y="0"/>
              <a:chExt cx="1913890" cy="310990"/>
            </a:xfrm>
          </p:grpSpPr>
          <p:sp>
            <p:nvSpPr>
              <p:cNvPr id="6" name="Freeform 6"/>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nvGrpSpPr>
            <p:cNvPr id="7" name="Group 7"/>
            <p:cNvGrpSpPr/>
            <p:nvPr/>
          </p:nvGrpSpPr>
          <p:grpSpPr>
            <a:xfrm>
              <a:off x="0" y="399927"/>
              <a:ext cx="477520" cy="77593"/>
              <a:chOff x="0" y="0"/>
              <a:chExt cx="1913890" cy="310990"/>
            </a:xfrm>
          </p:grpSpPr>
          <p:sp>
            <p:nvSpPr>
              <p:cNvPr id="8" name="Freeform 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F1630F"/>
              </a:solidFill>
            </p:spPr>
          </p:sp>
        </p:grpSp>
      </p:grpSp>
      <p:grpSp>
        <p:nvGrpSpPr>
          <p:cNvPr id="31" name="Group 31"/>
          <p:cNvGrpSpPr/>
          <p:nvPr/>
        </p:nvGrpSpPr>
        <p:grpSpPr>
          <a:xfrm>
            <a:off x="1105068" y="446497"/>
            <a:ext cx="15433906" cy="2162643"/>
            <a:chOff x="561649" y="-166312"/>
            <a:chExt cx="12214276" cy="3543266"/>
          </a:xfrm>
        </p:grpSpPr>
        <p:sp>
          <p:nvSpPr>
            <p:cNvPr id="32" name="TextBox 32"/>
            <p:cNvSpPr txBox="1"/>
            <p:nvPr/>
          </p:nvSpPr>
          <p:spPr>
            <a:xfrm>
              <a:off x="1349988" y="-166312"/>
              <a:ext cx="11425937" cy="3543266"/>
            </a:xfrm>
            <a:prstGeom prst="rect">
              <a:avLst/>
            </a:prstGeom>
          </p:spPr>
          <p:txBody>
            <a:bodyPr wrap="square" lIns="0" tIns="0" rIns="0" bIns="0" rtlCol="0" anchor="t">
              <a:spAutoFit/>
            </a:bodyPr>
            <a:lstStyle/>
            <a:p>
              <a:pPr algn="ctr">
                <a:lnSpc>
                  <a:spcPts val="8800"/>
                </a:lnSpc>
              </a:pPr>
              <a:r>
                <a:rPr lang="en-US" sz="6000" spc="-240" dirty="0">
                  <a:solidFill>
                    <a:srgbClr val="3D4248"/>
                  </a:solidFill>
                  <a:latin typeface="Clear Sans Regular"/>
                </a:rPr>
                <a:t>The different types of recommender systems?</a:t>
              </a:r>
            </a:p>
            <a:p>
              <a:pPr algn="ctr">
                <a:lnSpc>
                  <a:spcPts val="8800"/>
                </a:lnSpc>
              </a:pPr>
              <a:r>
                <a:rPr lang="en-US" sz="6000" spc="-240" dirty="0">
                  <a:solidFill>
                    <a:srgbClr val="3D4248"/>
                  </a:solidFill>
                  <a:latin typeface="Clear Sans Regular"/>
                </a:rPr>
                <a:t>Collaborative filtering</a:t>
              </a:r>
            </a:p>
          </p:txBody>
        </p:sp>
        <p:grpSp>
          <p:nvGrpSpPr>
            <p:cNvPr id="33" name="Group 33"/>
            <p:cNvGrpSpPr/>
            <p:nvPr/>
          </p:nvGrpSpPr>
          <p:grpSpPr>
            <a:xfrm>
              <a:off x="561649" y="276861"/>
              <a:ext cx="663344" cy="1097481"/>
              <a:chOff x="2262834" y="1115448"/>
              <a:chExt cx="2672553" cy="4421653"/>
            </a:xfrm>
          </p:grpSpPr>
          <p:sp>
            <p:nvSpPr>
              <p:cNvPr id="34" name="Freeform 34"/>
              <p:cNvSpPr/>
              <p:nvPr/>
            </p:nvSpPr>
            <p:spPr>
              <a:xfrm>
                <a:off x="2262834" y="1115448"/>
                <a:ext cx="2672553" cy="4421653"/>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630F"/>
              </a:solidFill>
            </p:spPr>
            <p:txBody>
              <a:bodyPr/>
              <a:lstStyle/>
              <a:p>
                <a:endParaRPr lang="es-CO" dirty="0"/>
              </a:p>
            </p:txBody>
          </p:sp>
        </p:grpSp>
      </p:grpSp>
      <p:grpSp>
        <p:nvGrpSpPr>
          <p:cNvPr id="15" name="Group 9">
            <a:extLst>
              <a:ext uri="{FF2B5EF4-FFF2-40B4-BE49-F238E27FC236}">
                <a16:creationId xmlns:a16="http://schemas.microsoft.com/office/drawing/2014/main" id="{0BF97003-FF2D-4E46-B654-53C1EBCF3272}"/>
              </a:ext>
            </a:extLst>
          </p:cNvPr>
          <p:cNvGrpSpPr/>
          <p:nvPr/>
        </p:nvGrpSpPr>
        <p:grpSpPr>
          <a:xfrm>
            <a:off x="2891582" y="2961801"/>
            <a:ext cx="12857020" cy="2819655"/>
            <a:chOff x="-3682944" y="-256304"/>
            <a:chExt cx="11847518" cy="335970"/>
          </a:xfrm>
        </p:grpSpPr>
        <p:sp>
          <p:nvSpPr>
            <p:cNvPr id="16" name="TextBox 10">
              <a:extLst>
                <a:ext uri="{FF2B5EF4-FFF2-40B4-BE49-F238E27FC236}">
                  <a16:creationId xmlns:a16="http://schemas.microsoft.com/office/drawing/2014/main" id="{2360BD41-E1A0-4629-B15C-97F24261AA37}"/>
                </a:ext>
              </a:extLst>
            </p:cNvPr>
            <p:cNvSpPr txBox="1"/>
            <p:nvPr/>
          </p:nvSpPr>
          <p:spPr>
            <a:xfrm>
              <a:off x="0" y="-38100"/>
              <a:ext cx="8164574" cy="117766"/>
            </a:xfrm>
            <a:prstGeom prst="rect">
              <a:avLst/>
            </a:prstGeom>
          </p:spPr>
          <p:txBody>
            <a:bodyPr lIns="0" tIns="0" rIns="0" bIns="0" rtlCol="0" anchor="t">
              <a:spAutoFit/>
            </a:bodyPr>
            <a:lstStyle/>
            <a:p>
              <a:pPr algn="ctr">
                <a:lnSpc>
                  <a:spcPts val="3079"/>
                </a:lnSpc>
                <a:spcBef>
                  <a:spcPct val="0"/>
                </a:spcBef>
              </a:pPr>
              <a:endParaRPr lang="en-US" sz="4800" spc="-21" dirty="0">
                <a:solidFill>
                  <a:srgbClr val="3D4248"/>
                </a:solidFill>
                <a:latin typeface="Clear Sans Regular Bold"/>
              </a:endParaRPr>
            </a:p>
          </p:txBody>
        </p:sp>
        <p:sp>
          <p:nvSpPr>
            <p:cNvPr id="17" name="TextBox 11">
              <a:extLst>
                <a:ext uri="{FF2B5EF4-FFF2-40B4-BE49-F238E27FC236}">
                  <a16:creationId xmlns:a16="http://schemas.microsoft.com/office/drawing/2014/main" id="{A91E6625-D61C-4D04-A25F-A8324F8802BD}"/>
                </a:ext>
              </a:extLst>
            </p:cNvPr>
            <p:cNvSpPr txBox="1"/>
            <p:nvPr/>
          </p:nvSpPr>
          <p:spPr>
            <a:xfrm>
              <a:off x="-3682944" y="-256304"/>
              <a:ext cx="11260246" cy="177250"/>
            </a:xfrm>
            <a:prstGeom prst="rect">
              <a:avLst/>
            </a:prstGeom>
          </p:spPr>
          <p:txBody>
            <a:bodyPr wrap="square" lIns="0" tIns="0" rIns="0" bIns="0" rtlCol="0" anchor="t">
              <a:spAutoFit/>
            </a:bodyPr>
            <a:lstStyle/>
            <a:p>
              <a:pPr>
                <a:lnSpc>
                  <a:spcPts val="2880"/>
                </a:lnSpc>
              </a:pPr>
              <a:endParaRPr lang="en-US" sz="5400" spc="36" dirty="0">
                <a:solidFill>
                  <a:srgbClr val="3D4248"/>
                </a:solidFill>
                <a:latin typeface="Clear Sans Regular"/>
              </a:endParaRPr>
            </a:p>
            <a:p>
              <a:pPr>
                <a:lnSpc>
                  <a:spcPts val="2880"/>
                </a:lnSpc>
              </a:pPr>
              <a:r>
                <a:rPr lang="en-US" sz="2800" spc="36" dirty="0">
                  <a:solidFill>
                    <a:srgbClr val="3D4248"/>
                  </a:solidFill>
                  <a:latin typeface="Clear Sans Regular"/>
                </a:rPr>
                <a:t>Collaborative filters are one of the most popular recommender models used in the industry and have found huge success for companies such as Amazon. Collaborative filtering can be broadly classified into two types.</a:t>
              </a:r>
            </a:p>
          </p:txBody>
        </p:sp>
      </p:grpSp>
      <p:sp>
        <p:nvSpPr>
          <p:cNvPr id="20" name="TextBox 16">
            <a:extLst>
              <a:ext uri="{FF2B5EF4-FFF2-40B4-BE49-F238E27FC236}">
                <a16:creationId xmlns:a16="http://schemas.microsoft.com/office/drawing/2014/main" id="{80C023BC-F9AB-4524-BE04-993DE778B7C6}"/>
              </a:ext>
            </a:extLst>
          </p:cNvPr>
          <p:cNvSpPr txBox="1"/>
          <p:nvPr/>
        </p:nvSpPr>
        <p:spPr>
          <a:xfrm>
            <a:off x="10217895" y="9192846"/>
            <a:ext cx="7041405" cy="296813"/>
          </a:xfrm>
          <a:prstGeom prst="rect">
            <a:avLst/>
          </a:prstGeom>
        </p:spPr>
        <p:txBody>
          <a:bodyPr lIns="0" tIns="0" rIns="0" bIns="0" rtlCol="0" anchor="t">
            <a:spAutoFit/>
          </a:bodyPr>
          <a:lstStyle/>
          <a:p>
            <a:pPr algn="r">
              <a:lnSpc>
                <a:spcPts val="2520"/>
              </a:lnSpc>
              <a:spcBef>
                <a:spcPct val="0"/>
              </a:spcBef>
            </a:pPr>
            <a:r>
              <a:rPr lang="es-CO" spc="179" dirty="0" err="1">
                <a:solidFill>
                  <a:srgbClr val="6F8090"/>
                </a:solidFill>
                <a:latin typeface="Clear Sans Regular"/>
              </a:rPr>
              <a:t>Hands-On</a:t>
            </a:r>
            <a:r>
              <a:rPr lang="es-CO" spc="179" dirty="0">
                <a:solidFill>
                  <a:srgbClr val="6F8090"/>
                </a:solidFill>
                <a:latin typeface="Clear Sans Regular"/>
              </a:rPr>
              <a:t> </a:t>
            </a:r>
            <a:r>
              <a:rPr lang="es-CO" spc="179" dirty="0" err="1">
                <a:solidFill>
                  <a:srgbClr val="6F8090"/>
                </a:solidFill>
                <a:latin typeface="Clear Sans Regular"/>
              </a:rPr>
              <a:t>Recommendation</a:t>
            </a:r>
            <a:r>
              <a:rPr lang="es-CO" spc="179" dirty="0">
                <a:solidFill>
                  <a:srgbClr val="6F8090"/>
                </a:solidFill>
                <a:latin typeface="Clear Sans Regular"/>
              </a:rPr>
              <a:t> </a:t>
            </a:r>
            <a:r>
              <a:rPr lang="es-CO" spc="179" dirty="0" err="1">
                <a:solidFill>
                  <a:srgbClr val="6F8090"/>
                </a:solidFill>
                <a:latin typeface="Clear Sans Regular"/>
              </a:rPr>
              <a:t>Systems</a:t>
            </a:r>
            <a:r>
              <a:rPr lang="en-US" sz="1800" u="none" spc="179" dirty="0">
                <a:solidFill>
                  <a:srgbClr val="6F8090"/>
                </a:solidFill>
                <a:latin typeface="Clear Sans Regular"/>
              </a:rPr>
              <a:t>| January 2021</a:t>
            </a:r>
          </a:p>
        </p:txBody>
      </p:sp>
      <p:sp>
        <p:nvSpPr>
          <p:cNvPr id="28" name="TextBox 10">
            <a:extLst>
              <a:ext uri="{FF2B5EF4-FFF2-40B4-BE49-F238E27FC236}">
                <a16:creationId xmlns:a16="http://schemas.microsoft.com/office/drawing/2014/main" id="{7D9FFBF8-760D-4040-85B3-B6D701DA7502}"/>
              </a:ext>
            </a:extLst>
          </p:cNvPr>
          <p:cNvSpPr txBox="1"/>
          <p:nvPr/>
        </p:nvSpPr>
        <p:spPr>
          <a:xfrm>
            <a:off x="11562431" y="3729609"/>
            <a:ext cx="5338729" cy="1439553"/>
          </a:xfrm>
          <a:prstGeom prst="rect">
            <a:avLst/>
          </a:prstGeom>
        </p:spPr>
        <p:txBody>
          <a:bodyPr lIns="0" tIns="0" rIns="0" bIns="0" rtlCol="0" anchor="t">
            <a:spAutoFit/>
          </a:bodyPr>
          <a:lstStyle/>
          <a:p>
            <a:pPr algn="ctr">
              <a:lnSpc>
                <a:spcPts val="3079"/>
              </a:lnSpc>
              <a:spcBef>
                <a:spcPct val="0"/>
              </a:spcBef>
            </a:pPr>
            <a:endParaRPr lang="en-US" sz="3600" spc="-21" dirty="0">
              <a:solidFill>
                <a:srgbClr val="3D4248"/>
              </a:solidFill>
              <a:latin typeface="Clear Sans Regular Bold"/>
            </a:endParaRPr>
          </a:p>
        </p:txBody>
      </p:sp>
      <p:sp>
        <p:nvSpPr>
          <p:cNvPr id="9" name="Elipse 8">
            <a:extLst>
              <a:ext uri="{FF2B5EF4-FFF2-40B4-BE49-F238E27FC236}">
                <a16:creationId xmlns:a16="http://schemas.microsoft.com/office/drawing/2014/main" id="{EE35BE47-88E2-4257-8735-36EAD9844B46}"/>
              </a:ext>
            </a:extLst>
          </p:cNvPr>
          <p:cNvSpPr/>
          <p:nvPr/>
        </p:nvSpPr>
        <p:spPr>
          <a:xfrm>
            <a:off x="7723802" y="4802047"/>
            <a:ext cx="2840393" cy="2057141"/>
          </a:xfrm>
          <a:prstGeom prst="ellipse">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s-CO"/>
          </a:p>
        </p:txBody>
      </p:sp>
      <p:sp>
        <p:nvSpPr>
          <p:cNvPr id="11" name="CuadroTexto 10">
            <a:extLst>
              <a:ext uri="{FF2B5EF4-FFF2-40B4-BE49-F238E27FC236}">
                <a16:creationId xmlns:a16="http://schemas.microsoft.com/office/drawing/2014/main" id="{4EAFC3E5-E1C3-4509-90B6-EB5195F57B29}"/>
              </a:ext>
            </a:extLst>
          </p:cNvPr>
          <p:cNvSpPr txBox="1"/>
          <p:nvPr/>
        </p:nvSpPr>
        <p:spPr>
          <a:xfrm>
            <a:off x="7941185" y="5409601"/>
            <a:ext cx="2405625" cy="1231106"/>
          </a:xfrm>
          <a:prstGeom prst="rect">
            <a:avLst/>
          </a:prstGeom>
          <a:noFill/>
        </p:spPr>
        <p:txBody>
          <a:bodyPr wrap="square" rtlCol="0">
            <a:spAutoFit/>
          </a:bodyPr>
          <a:lstStyle/>
          <a:p>
            <a:pPr algn="ctr"/>
            <a:r>
              <a:rPr lang="en-US" sz="2800" spc="36" dirty="0">
                <a:solidFill>
                  <a:srgbClr val="3D4248"/>
                </a:solidFill>
                <a:latin typeface="Clear Sans Regular"/>
              </a:rPr>
              <a:t>Collaborative filtering</a:t>
            </a:r>
          </a:p>
          <a:p>
            <a:endParaRPr lang="es-CO" dirty="0"/>
          </a:p>
        </p:txBody>
      </p:sp>
      <p:sp>
        <p:nvSpPr>
          <p:cNvPr id="24" name="Elipse 23">
            <a:extLst>
              <a:ext uri="{FF2B5EF4-FFF2-40B4-BE49-F238E27FC236}">
                <a16:creationId xmlns:a16="http://schemas.microsoft.com/office/drawing/2014/main" id="{AB023B26-BCC8-4F51-B113-550B654A3A35}"/>
              </a:ext>
            </a:extLst>
          </p:cNvPr>
          <p:cNvSpPr/>
          <p:nvPr/>
        </p:nvSpPr>
        <p:spPr>
          <a:xfrm>
            <a:off x="4883409" y="6672796"/>
            <a:ext cx="2840393" cy="2057141"/>
          </a:xfrm>
          <a:prstGeom prst="ellipse">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s-CO"/>
          </a:p>
        </p:txBody>
      </p:sp>
      <p:sp>
        <p:nvSpPr>
          <p:cNvPr id="25" name="CuadroTexto 24">
            <a:extLst>
              <a:ext uri="{FF2B5EF4-FFF2-40B4-BE49-F238E27FC236}">
                <a16:creationId xmlns:a16="http://schemas.microsoft.com/office/drawing/2014/main" id="{F1ED022F-E229-4849-8790-85372662F449}"/>
              </a:ext>
            </a:extLst>
          </p:cNvPr>
          <p:cNvSpPr txBox="1"/>
          <p:nvPr/>
        </p:nvSpPr>
        <p:spPr>
          <a:xfrm>
            <a:off x="5100792" y="7280350"/>
            <a:ext cx="2405625" cy="954107"/>
          </a:xfrm>
          <a:prstGeom prst="rect">
            <a:avLst/>
          </a:prstGeom>
          <a:noFill/>
        </p:spPr>
        <p:txBody>
          <a:bodyPr wrap="square" rtlCol="0">
            <a:spAutoFit/>
          </a:bodyPr>
          <a:lstStyle/>
          <a:p>
            <a:pPr algn="ctr"/>
            <a:r>
              <a:rPr lang="en-US" sz="2800" spc="36" dirty="0">
                <a:solidFill>
                  <a:srgbClr val="3D4248"/>
                </a:solidFill>
                <a:latin typeface="Clear Sans Regular"/>
              </a:rPr>
              <a:t>User-based filtering</a:t>
            </a:r>
            <a:endParaRPr lang="es-CO" dirty="0"/>
          </a:p>
        </p:txBody>
      </p:sp>
      <p:sp>
        <p:nvSpPr>
          <p:cNvPr id="26" name="Elipse 25">
            <a:extLst>
              <a:ext uri="{FF2B5EF4-FFF2-40B4-BE49-F238E27FC236}">
                <a16:creationId xmlns:a16="http://schemas.microsoft.com/office/drawing/2014/main" id="{46BFFF6E-53F1-45D6-A9CB-D44048B1C465}"/>
              </a:ext>
            </a:extLst>
          </p:cNvPr>
          <p:cNvSpPr/>
          <p:nvPr/>
        </p:nvSpPr>
        <p:spPr>
          <a:xfrm>
            <a:off x="10564195" y="6705385"/>
            <a:ext cx="2840393" cy="2057141"/>
          </a:xfrm>
          <a:prstGeom prst="ellipse">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s-CO"/>
          </a:p>
        </p:txBody>
      </p:sp>
      <p:sp>
        <p:nvSpPr>
          <p:cNvPr id="27" name="CuadroTexto 26">
            <a:extLst>
              <a:ext uri="{FF2B5EF4-FFF2-40B4-BE49-F238E27FC236}">
                <a16:creationId xmlns:a16="http://schemas.microsoft.com/office/drawing/2014/main" id="{C7FB30E8-4C75-4864-A6D2-013858B4493F}"/>
              </a:ext>
            </a:extLst>
          </p:cNvPr>
          <p:cNvSpPr txBox="1"/>
          <p:nvPr/>
        </p:nvSpPr>
        <p:spPr>
          <a:xfrm>
            <a:off x="10781578" y="7312939"/>
            <a:ext cx="2405625" cy="954107"/>
          </a:xfrm>
          <a:prstGeom prst="rect">
            <a:avLst/>
          </a:prstGeom>
          <a:noFill/>
        </p:spPr>
        <p:txBody>
          <a:bodyPr wrap="square" rtlCol="0">
            <a:spAutoFit/>
          </a:bodyPr>
          <a:lstStyle/>
          <a:p>
            <a:pPr algn="ctr"/>
            <a:r>
              <a:rPr lang="en-US" sz="2800" spc="36" dirty="0">
                <a:solidFill>
                  <a:srgbClr val="3D4248"/>
                </a:solidFill>
                <a:latin typeface="Clear Sans Regular"/>
              </a:rPr>
              <a:t>Item-based filtering</a:t>
            </a:r>
            <a:endParaRPr lang="es-CO" dirty="0"/>
          </a:p>
        </p:txBody>
      </p:sp>
      <p:cxnSp>
        <p:nvCxnSpPr>
          <p:cNvPr id="13" name="Conector recto de flecha 12">
            <a:extLst>
              <a:ext uri="{FF2B5EF4-FFF2-40B4-BE49-F238E27FC236}">
                <a16:creationId xmlns:a16="http://schemas.microsoft.com/office/drawing/2014/main" id="{84BB4752-5260-44AD-8CDC-07D50243682F}"/>
              </a:ext>
            </a:extLst>
          </p:cNvPr>
          <p:cNvCxnSpPr>
            <a:cxnSpLocks/>
            <a:endCxn id="26" idx="1"/>
          </p:cNvCxnSpPr>
          <p:nvPr/>
        </p:nvCxnSpPr>
        <p:spPr>
          <a:xfrm>
            <a:off x="10217895" y="6491652"/>
            <a:ext cx="762266" cy="514994"/>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35" name="Conector recto de flecha 34">
            <a:extLst>
              <a:ext uri="{FF2B5EF4-FFF2-40B4-BE49-F238E27FC236}">
                <a16:creationId xmlns:a16="http://schemas.microsoft.com/office/drawing/2014/main" id="{BD1223F7-0166-486B-907C-0E790DFF1E3C}"/>
              </a:ext>
            </a:extLst>
          </p:cNvPr>
          <p:cNvCxnSpPr>
            <a:cxnSpLocks/>
            <a:endCxn id="24" idx="7"/>
          </p:cNvCxnSpPr>
          <p:nvPr/>
        </p:nvCxnSpPr>
        <p:spPr>
          <a:xfrm flipH="1">
            <a:off x="7307836" y="6389010"/>
            <a:ext cx="633349" cy="585047"/>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9572347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3875</TotalTime>
  <Words>5087</Words>
  <Application>Microsoft Office PowerPoint</Application>
  <PresentationFormat>Personalizado</PresentationFormat>
  <Paragraphs>456</Paragraphs>
  <Slides>62</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62</vt:i4>
      </vt:variant>
    </vt:vector>
  </HeadingPairs>
  <TitlesOfParts>
    <vt:vector size="68" baseType="lpstr">
      <vt:lpstr>Calibri</vt:lpstr>
      <vt:lpstr>Clear Sans Regular</vt:lpstr>
      <vt:lpstr>Clear Sans Regular Bold</vt:lpstr>
      <vt:lpstr>Cambria Math</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David Serna Valderrama</dc:creator>
  <cp:lastModifiedBy>Juan David Serna Valderrama</cp:lastModifiedBy>
  <cp:revision>111</cp:revision>
  <dcterms:created xsi:type="dcterms:W3CDTF">2006-08-16T00:00:00Z</dcterms:created>
  <dcterms:modified xsi:type="dcterms:W3CDTF">2021-01-30T06:17:08Z</dcterms:modified>
  <dc:identifier>DAERWJYevpk</dc:identifier>
</cp:coreProperties>
</file>

<file path=docProps/thumbnail.jpeg>
</file>